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41" r:id="rId4"/>
  </p:sldMasterIdLst>
  <p:notesMasterIdLst>
    <p:notesMasterId r:id="rId47"/>
  </p:notesMasterIdLst>
  <p:handoutMasterIdLst>
    <p:handoutMasterId r:id="rId48"/>
  </p:handoutMasterIdLst>
  <p:sldIdLst>
    <p:sldId id="256" r:id="rId5"/>
    <p:sldId id="257" r:id="rId6"/>
    <p:sldId id="258" r:id="rId7"/>
    <p:sldId id="259" r:id="rId8"/>
    <p:sldId id="260" r:id="rId9"/>
    <p:sldId id="261" r:id="rId10"/>
    <p:sldId id="262" r:id="rId11"/>
    <p:sldId id="263" r:id="rId12"/>
    <p:sldId id="264" r:id="rId13"/>
    <p:sldId id="265" r:id="rId14"/>
    <p:sldId id="266" r:id="rId15"/>
    <p:sldId id="29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97"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Lst>
  <p:sldSz cx="12192000" cy="6858000"/>
  <p:notesSz cx="6797675" cy="9926638"/>
  <p:embeddedFontLst>
    <p:embeddedFont>
      <p:font typeface="Microsoft YaHei" panose="020B0503020204020204" pitchFamily="34" charset="-122"/>
      <p:regular r:id="rId49"/>
      <p:bold r:id="rId50"/>
    </p:embeddedFont>
    <p:embeddedFont>
      <p:font typeface="宋体" panose="02010600030101010101" pitchFamily="2" charset="-122"/>
      <p:regular r:id="rId51"/>
    </p:embeddedFont>
    <p:embeddedFont>
      <p:font typeface="Huawei Sans" panose="020B0604020202020204" charset="0"/>
      <p:regular r:id="rId52"/>
      <p:bold r:id="rId53"/>
    </p:embeddedFont>
    <p:embeddedFont>
      <p:font typeface="MS PGothic" panose="020B0600070205080204" pitchFamily="34" charset="-128"/>
      <p:regular r:id="rId54"/>
    </p:embeddedFont>
    <p:embeddedFont>
      <p:font typeface="方正兰亭黑简体" panose="02010600030101010101" charset="-122"/>
      <p:regular r:id="rId55"/>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0303" autoAdjust="0"/>
  </p:normalViewPr>
  <p:slideViewPr>
    <p:cSldViewPr snapToGrid="0" snapToObjects="1">
      <p:cViewPr varScale="1">
        <p:scale>
          <a:sx n="62" d="100"/>
          <a:sy n="62" d="100"/>
        </p:scale>
        <p:origin x="1488" y="6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442" y="-137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font" Target="fonts/font2.fntdata"/><Relationship Id="rId55" Type="http://schemas.openxmlformats.org/officeDocument/2006/relationships/font" Target="fonts/font7.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5.fntdata"/><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font" Target="fonts/font3.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1.fntdata"/><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3/8/2021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dirty="0"/>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4235793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pPr>
              <a:lnSpc>
                <a:spcPct val="114000"/>
              </a:lnSpc>
            </a:pPr>
            <a:r>
              <a:rPr lang="ru-RU" sz="900" dirty="0"/>
              <a:t>Описание полей основного заголовка IPv6:</a:t>
            </a:r>
          </a:p>
          <a:p>
            <a:pPr lvl="1">
              <a:lnSpc>
                <a:spcPct val="114000"/>
              </a:lnSpc>
            </a:pPr>
            <a:r>
              <a:rPr lang="ru-RU" sz="900" dirty="0"/>
              <a:t>Version (Версия): </a:t>
            </a:r>
            <a:r>
              <a:rPr lang="ru-RU" sz="900" dirty="0" smtClean="0"/>
              <a:t>длина </a:t>
            </a:r>
            <a:r>
              <a:rPr lang="ru-RU" sz="900" dirty="0"/>
              <a:t>4 бита. В IPv6 значение равно 6.</a:t>
            </a:r>
          </a:p>
          <a:p>
            <a:pPr lvl="1">
              <a:lnSpc>
                <a:spcPct val="114000"/>
              </a:lnSpc>
            </a:pPr>
            <a:r>
              <a:rPr lang="ru-RU" sz="900" dirty="0"/>
              <a:t>Traffic Class (Класс трафика): </a:t>
            </a:r>
            <a:r>
              <a:rPr lang="ru-RU" sz="900" dirty="0" smtClean="0"/>
              <a:t>длина </a:t>
            </a:r>
            <a:r>
              <a:rPr lang="ru-RU" sz="900" dirty="0"/>
              <a:t>8 бит. Это поле указывает класс или приоритет пакета IPv6. Похоже на поле TOS в пакете IPv4 и используется в основном в управлении QoS.</a:t>
            </a:r>
          </a:p>
          <a:p>
            <a:pPr lvl="1">
              <a:lnSpc>
                <a:spcPct val="114000"/>
              </a:lnSpc>
            </a:pPr>
            <a:r>
              <a:rPr lang="ru-RU" sz="900" dirty="0"/>
              <a:t>Flow Label (Метка потока): </a:t>
            </a:r>
            <a:r>
              <a:rPr lang="ru-RU" sz="900" dirty="0" smtClean="0"/>
              <a:t>длина </a:t>
            </a:r>
            <a:r>
              <a:rPr lang="ru-RU" sz="900" dirty="0"/>
              <a:t>20 бит. Это поле было добавлено в IPv6, чтобы различать трафик в реальном времени. Метка потока и IP-адрес источника вместе могут идентифицировать уникальный поток данных. Промежуточные сетевые устройства могут эффективно различать потоки данных на основе этого поля.</a:t>
            </a:r>
          </a:p>
          <a:p>
            <a:pPr lvl="1">
              <a:lnSpc>
                <a:spcPct val="114000"/>
              </a:lnSpc>
            </a:pPr>
            <a:r>
              <a:rPr lang="ru-RU" sz="900" dirty="0"/>
              <a:t>Payload Length (Длина полезной нагрузки): </a:t>
            </a:r>
            <a:r>
              <a:rPr lang="ru-RU" sz="900" dirty="0" smtClean="0"/>
              <a:t>длина </a:t>
            </a:r>
            <a:r>
              <a:rPr lang="ru-RU" sz="900" dirty="0"/>
              <a:t>16 бит. Это поле указывает длину части (а именно, расширенных заголовков и PDU верхнего уровня) в пакете IPv6, следующую за основным заголовком IPv6.</a:t>
            </a:r>
          </a:p>
          <a:p>
            <a:pPr lvl="1">
              <a:lnSpc>
                <a:spcPct val="114000"/>
              </a:lnSpc>
            </a:pPr>
            <a:r>
              <a:rPr lang="ru-RU" sz="900" dirty="0"/>
              <a:t>Next Header (Следующий заголовок): </a:t>
            </a:r>
            <a:r>
              <a:rPr lang="ru-RU" sz="900" dirty="0" smtClean="0"/>
              <a:t>длина </a:t>
            </a:r>
            <a:r>
              <a:rPr lang="ru-RU" sz="900" dirty="0"/>
              <a:t>8 бит. Это поле определяет тип первого расширенного заголовка (если есть), следующего за основным заголовком IPv6, или тип протокола в PDU верхнего уровня (аналогично полю Protocol в IPv4).</a:t>
            </a:r>
          </a:p>
          <a:p>
            <a:pPr lvl="1">
              <a:lnSpc>
                <a:spcPct val="114000"/>
              </a:lnSpc>
            </a:pPr>
            <a:r>
              <a:rPr lang="ru-RU" sz="900" dirty="0"/>
              <a:t>Hop Limit (Лимит количества переходов): </a:t>
            </a:r>
            <a:r>
              <a:rPr lang="ru-RU" sz="900" dirty="0" smtClean="0"/>
              <a:t>длина </a:t>
            </a:r>
            <a:r>
              <a:rPr lang="ru-RU" sz="900" dirty="0"/>
              <a:t>8 бит. Это поле аналогично полю Time to Live в пакете IPv4. Определяет максимальное количество переходов, через которые может пройти IP-пакет. Значение уменьшается на 1 каждый раз, когда IP-пакет проходит через узел. Если значение Hop Limit уменьшается до нуля, пакет отбрасывается.</a:t>
            </a:r>
          </a:p>
          <a:p>
            <a:pPr lvl="1">
              <a:lnSpc>
                <a:spcPct val="114000"/>
              </a:lnSpc>
            </a:pPr>
            <a:r>
              <a:rPr lang="ru-RU" sz="900" dirty="0"/>
              <a:t>Source Address (Адрес источника): </a:t>
            </a:r>
            <a:r>
              <a:rPr lang="ru-RU" sz="900" dirty="0" smtClean="0"/>
              <a:t>длина </a:t>
            </a:r>
            <a:r>
              <a:rPr lang="ru-RU" sz="900" dirty="0"/>
              <a:t>128 бит. В этом поле указывается адрес отправителя пакета.</a:t>
            </a:r>
          </a:p>
          <a:p>
            <a:pPr lvl="1">
              <a:lnSpc>
                <a:spcPct val="114000"/>
              </a:lnSpc>
            </a:pPr>
            <a:r>
              <a:rPr lang="ru-RU" sz="900" dirty="0"/>
              <a:t>Destination Address (Адрес назначения): </a:t>
            </a:r>
            <a:r>
              <a:rPr lang="ru-RU" sz="900" dirty="0" smtClean="0"/>
              <a:t>длина </a:t>
            </a:r>
            <a:r>
              <a:rPr lang="ru-RU" sz="900" dirty="0"/>
              <a:t>128 бит. В этом поле указывается адрес получателя пакета.</a:t>
            </a:r>
          </a:p>
          <a:p>
            <a:pPr>
              <a:lnSpc>
                <a:spcPct val="114000"/>
              </a:lnSpc>
            </a:pPr>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935169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Заголовок пакета IPv4 содержит необязательное поле Options, которое может представлять параметры безопасности, отметки времени или записывать варианты маршрута. Поле Options расширяет заголовок пакета IPv4 с 20 до 60 байтов. Поле Options должно обрабатываться всеми промежуточными устройствами. В результате потребляется большое количество ресурсов. Поэтому на практике это поле редко используется.</a:t>
            </a:r>
          </a:p>
          <a:p>
            <a:r>
              <a:rPr lang="ru-RU" sz="900" dirty="0"/>
              <a:t>IPv6 удаляет поле Options из основного заголовка и помещает его в расширенные заголовки, которые помещаются между основным заголовком IPv6 и PDU верхнего уровня. Пакет IPv6 может передавать ноль, один или несколько расширенных заголовков. Отправитель добавляет один или несколько расширенных заголовков к пакету только тогда, когда отправитель запрашивает устройство назначения или другие устройства для выполнения специальной обработки. Длина расширенных заголовков IPv6 не ограничена 40 байтами, так что новые параметры могут быть добавлены позже. Эта функция вместе с режимами обработки опций позволяет использовать опции IPv6. Однако для повышения эффективности обработки расширенного заголовка и производительности транспортного протокола длина расширенного заголовка всегда составляет целое число кратное 8 байт.</a:t>
            </a:r>
          </a:p>
          <a:p>
            <a:r>
              <a:rPr lang="ru-RU" sz="900" dirty="0"/>
              <a:t>При использовании нескольких расширенных заголовков поле Next Header предыдущего заголовка указывает тип текущего расширенного заголовка. Таким образом, формируется цепной список заголовков пакетов.</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206778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r>
              <a:rPr lang="ru-RU" altLang="zh-CN" sz="900" dirty="0" smtClean="0"/>
              <a:t>Если в одном пакете IPv6 используется более одного расширенного заголовка, эти заголовки должны появляться в следующем порядке:</a:t>
            </a:r>
            <a:endParaRPr lang="en-US" altLang="zh-CN" sz="900" dirty="0"/>
          </a:p>
          <a:p>
            <a:pPr marL="588600" lvl="1" indent="-228600">
              <a:buFont typeface="+mj-lt"/>
              <a:buAutoNum type="arabicPeriod"/>
            </a:pPr>
            <a:r>
              <a:rPr lang="ru-RU" altLang="zh-CN" sz="900" dirty="0" smtClean="0"/>
              <a:t>Заголовок </a:t>
            </a:r>
            <a:r>
              <a:rPr lang="en-US" altLang="zh-CN" sz="900" dirty="0" smtClean="0"/>
              <a:t>Hop-by-Hop Options: </a:t>
            </a:r>
            <a:r>
              <a:rPr lang="ru-RU" altLang="zh-CN" sz="900" dirty="0" smtClean="0"/>
              <a:t>несет дополнительную информацию, которая должна быть проверена каждым узлом на пути доставки пакета</a:t>
            </a:r>
            <a:r>
              <a:rPr lang="en-US" altLang="zh-CN" sz="900" dirty="0" smtClean="0"/>
              <a:t>.</a:t>
            </a:r>
            <a:endParaRPr lang="en-US" altLang="zh-CN" sz="900" dirty="0"/>
          </a:p>
          <a:p>
            <a:pPr marL="588600" lvl="1" indent="-228600">
              <a:buFont typeface="+mj-lt"/>
              <a:buAutoNum type="arabicPeriod"/>
            </a:pPr>
            <a:r>
              <a:rPr lang="ru-RU" altLang="zh-CN" sz="900" dirty="0" smtClean="0"/>
              <a:t>Заголовок </a:t>
            </a:r>
            <a:r>
              <a:rPr lang="en-US" altLang="zh-CN" sz="900" dirty="0" smtClean="0"/>
              <a:t>Destination Options: </a:t>
            </a:r>
            <a:r>
              <a:rPr lang="ru-RU" altLang="zh-CN" sz="900" dirty="0" smtClean="0"/>
              <a:t>несет дополнительную информацию, которая должна быть проверена только узлом назначения пакета</a:t>
            </a:r>
            <a:r>
              <a:rPr lang="en-US" altLang="zh-CN" sz="900" dirty="0" smtClean="0"/>
              <a:t>.</a:t>
            </a:r>
            <a:endParaRPr lang="en-US" altLang="zh-CN" sz="900" dirty="0"/>
          </a:p>
          <a:p>
            <a:pPr marL="588600" lvl="1" indent="-228600">
              <a:buFont typeface="+mj-lt"/>
              <a:buAutoNum type="arabicPeriod"/>
            </a:pPr>
            <a:r>
              <a:rPr lang="ru-RU" altLang="zh-CN" sz="900" dirty="0" smtClean="0"/>
              <a:t>Заголовок </a:t>
            </a:r>
            <a:r>
              <a:rPr lang="en-US" altLang="zh-CN" sz="900" dirty="0" smtClean="0"/>
              <a:t>Routing: </a:t>
            </a:r>
            <a:r>
              <a:rPr lang="ru-RU" altLang="zh-CN" sz="900" dirty="0" smtClean="0"/>
              <a:t>используется источником IPv6 для перечисления одного или нескольких промежуточных узлов, которые необходимо «посетить» на пути к месту назначения пакета.</a:t>
            </a:r>
            <a:endParaRPr lang="en-US" altLang="zh-CN" sz="900" dirty="0"/>
          </a:p>
          <a:p>
            <a:pPr marL="588600" lvl="1" indent="-228600">
              <a:buFont typeface="+mj-lt"/>
              <a:buAutoNum type="arabicPeriod"/>
            </a:pPr>
            <a:r>
              <a:rPr lang="ru-RU" altLang="zh-CN" sz="900" dirty="0" smtClean="0"/>
              <a:t>Заголовок </a:t>
            </a:r>
            <a:r>
              <a:rPr lang="en-US" altLang="zh-CN" sz="900" dirty="0" smtClean="0"/>
              <a:t>Fragment:</a:t>
            </a:r>
            <a:r>
              <a:rPr lang="ru-RU" altLang="zh-CN" sz="900" dirty="0" smtClean="0"/>
              <a:t> используется источником IPv6 для отправки пакета, длина которого превышает MTU пути к пункту назначения.</a:t>
            </a:r>
            <a:endParaRPr lang="en-US" altLang="zh-CN" sz="900" dirty="0"/>
          </a:p>
          <a:p>
            <a:pPr marL="588600" lvl="1" indent="-228600">
              <a:buFont typeface="+mj-lt"/>
              <a:buAutoNum type="arabicPeriod"/>
            </a:pPr>
            <a:r>
              <a:rPr lang="ru-RU" altLang="zh-CN" sz="900" dirty="0" smtClean="0"/>
              <a:t>Заголовок </a:t>
            </a:r>
            <a:r>
              <a:rPr lang="en-US" altLang="zh-CN" sz="900" dirty="0" smtClean="0"/>
              <a:t>Authentication (</a:t>
            </a:r>
            <a:r>
              <a:rPr lang="en-US" altLang="zh-CN" sz="900" dirty="0"/>
              <a:t>AH</a:t>
            </a:r>
            <a:r>
              <a:rPr lang="en-US" altLang="zh-CN" sz="900" dirty="0" smtClean="0"/>
              <a:t>):</a:t>
            </a:r>
            <a:r>
              <a:rPr lang="ru-RU" altLang="zh-CN" sz="900" dirty="0" smtClean="0"/>
              <a:t> используется IPsec для обеспечения аутентификации, целостности данных и защиты от воспроизведения.</a:t>
            </a:r>
            <a:endParaRPr lang="en-US" altLang="zh-CN" sz="900" dirty="0"/>
          </a:p>
          <a:p>
            <a:pPr marL="588600" lvl="1" indent="-228600">
              <a:buFont typeface="+mj-lt"/>
              <a:buAutoNum type="arabicPeriod"/>
            </a:pPr>
            <a:r>
              <a:rPr lang="ru-RU" altLang="zh-CN" sz="900" dirty="0" smtClean="0"/>
              <a:t>Заголовок </a:t>
            </a:r>
            <a:r>
              <a:rPr lang="en-US" altLang="zh-CN" sz="900" dirty="0" smtClean="0"/>
              <a:t>Encapsulating </a:t>
            </a:r>
            <a:r>
              <a:rPr lang="en-US" altLang="zh-CN" sz="900" dirty="0"/>
              <a:t>Security Payload (ESP</a:t>
            </a:r>
            <a:r>
              <a:rPr lang="en-US" altLang="zh-CN" sz="900" dirty="0" smtClean="0"/>
              <a:t>): </a:t>
            </a:r>
            <a:r>
              <a:rPr lang="ru-RU" altLang="zh-CN" sz="900" dirty="0" smtClean="0"/>
              <a:t>используется IPsec для обеспечения аутентификации, целостности данных, защиты от воспроизведения и конфиденциальности пакетов IPv6</a:t>
            </a:r>
            <a:r>
              <a:rPr lang="en-US" altLang="zh-CN" sz="900" dirty="0" smtClean="0"/>
              <a:t>.</a:t>
            </a:r>
            <a:endParaRPr lang="en-US" altLang="zh-CN" sz="900" dirty="0"/>
          </a:p>
          <a:p>
            <a:pPr marL="0" indent="0">
              <a:buNone/>
            </a:pPr>
            <a:endParaRPr lang="zh-CN" altLang="en-US" dirty="0"/>
          </a:p>
        </p:txBody>
      </p:sp>
    </p:spTree>
    <p:extLst>
      <p:ext uri="{BB962C8B-B14F-4D97-AF65-F5344CB8AC3E}">
        <p14:creationId xmlns:p14="http://schemas.microsoft.com/office/powerpoint/2010/main" val="27554188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4235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340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238708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备注占位符 2"/>
          <p:cNvSpPr>
            <a:spLocks noGrp="1"/>
          </p:cNvSpPr>
          <p:nvPr>
            <p:ph type="body" idx="1"/>
          </p:nvPr>
        </p:nvSpPr>
        <p:spPr/>
        <p:txBody>
          <a:bodyPr/>
          <a:lstStyle/>
          <a:p>
            <a:r>
              <a:rPr lang="ru-RU" sz="900" dirty="0"/>
              <a:t>Индивидуальные адреса идентифицируют один интерфейс устройства. Пакеты, отправленные на этот адрес, доставляются только на этот интерфейс. В IPv6 интерфейс может иметь несколько адресов IPv6. Помимо GUA, ULA и LLA, IPv6 имеет следующие специальные индивидуальные адреса:</a:t>
            </a:r>
          </a:p>
          <a:p>
            <a:pPr lvl="1"/>
            <a:r>
              <a:rPr lang="ru-RU" sz="900" dirty="0"/>
              <a:t>Неуказанный адрес: 0:0:0:0:0:0:0:0/128, или ::/128. Адрес используется в качестве адреса источника некоторых пакетов, например, сообщений Neighbor Solicitation (NS), отправленных во время DAD (обнаружение дубликатов адресов), или пакетов запроса, отправленных клиентом во время инициализации DHCPv6.</a:t>
            </a:r>
          </a:p>
          <a:p>
            <a:pPr lvl="1"/>
            <a:r>
              <a:rPr lang="ru-RU" sz="900" dirty="0"/>
              <a:t>Loopback-адрес: 0:0:0:0:0:0:0:1/128, или ::1/128, который используется для локальной кольцевой проверки (функция аналогична 127.0.0.1 в IPv4). Пакеты данных, отправленные </a:t>
            </a:r>
            <a:r>
              <a:rPr lang="ru-RU" sz="900" dirty="0" smtClean="0"/>
              <a:t>в  </a:t>
            </a:r>
            <a:r>
              <a:rPr lang="ru-RU" sz="900" dirty="0"/>
              <a:t>:: / 1, фактически отправляются на локальный узел и могут использоваться для локальной кольцевой проверки стеков локальных протоколов.</a:t>
            </a:r>
          </a:p>
          <a:p>
            <a:r>
              <a:rPr lang="ru-RU" sz="900" dirty="0" smtClean="0"/>
              <a:t>Многоадресные (или групповые) </a:t>
            </a:r>
            <a:r>
              <a:rPr lang="ru-RU" sz="900" dirty="0"/>
              <a:t>адреса IPv6, подобно одноименным адресам IPv4, идентифицируют группу </a:t>
            </a:r>
            <a:r>
              <a:rPr lang="ru-RU" sz="900" dirty="0" smtClean="0"/>
              <a:t>интерфейсов. </a:t>
            </a:r>
            <a:r>
              <a:rPr lang="ru-RU" sz="900" dirty="0"/>
              <a:t>Пакеты, посылаемые на этот адрес, доставляются всем интерфейсам – участникам группы рассылки. Прослушивать пакеты для соответствующего многоадресного </a:t>
            </a:r>
            <a:r>
              <a:rPr lang="ru-RU" sz="900" dirty="0" smtClean="0"/>
              <a:t>адреса </a:t>
            </a:r>
            <a:r>
              <a:rPr lang="ru-RU" sz="900" dirty="0"/>
              <a:t>могут только интерфейсы, которые входят в группу рассылки.</a:t>
            </a:r>
          </a:p>
          <a:p>
            <a:r>
              <a:rPr lang="ru-RU" sz="900" dirty="0" smtClean="0"/>
              <a:t>Произвольные адреса </a:t>
            </a:r>
            <a:r>
              <a:rPr lang="ru-RU" sz="900" dirty="0"/>
              <a:t>позволяют адресовать группу интерфейсов (обычно принадлежащих разным узлам). Однако в отличие от многоадресных адресов, пакеты, передаваемые на </a:t>
            </a:r>
            <a:r>
              <a:rPr lang="ru-RU" sz="900" dirty="0" smtClean="0"/>
              <a:t>произвольный адрес</a:t>
            </a:r>
            <a:r>
              <a:rPr lang="ru-RU" sz="900" dirty="0"/>
              <a:t>, доставляются на один из интерфейсов (обычно «ближайший» интерфейс, согласно метрике маршрутизации), определяемых этим адресом.</a:t>
            </a:r>
          </a:p>
          <a:p>
            <a:r>
              <a:rPr lang="ru-RU" sz="900" dirty="0"/>
              <a:t>Широковещательные адреса (Broadcast), которые используются в IPv4, в IPv6 отсутствуют. Широковещательные адреса заменены многоадресными.</a:t>
            </a:r>
          </a:p>
          <a:p>
            <a:endParaRPr lang="en-US" altLang="zh-CN" dirty="0"/>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070070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ru-RU" sz="900" dirty="0"/>
              <a:t>Для глобальных индивидуальных адресов, начинающихся с 000, может использоваться сетевой префикс, не являющийся 64-битным. Такие адреса в данном курсе не рассматриваются.</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4437432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Идентификатор интерфейса имеет длину 64 бита и используется для идентификации интерфейса в канале связи. Идентификатор интерфейса должен быть уникальным для каждого канала. Идентификатор интерфейса используется для многих целей. Чаще всего идентификатор интерфейса присоединяется к префиксу локального адреса канала для формирования локального адреса канала интерфейса. Он также может быть присоединен к префиксу глобального индивидуального адреса IPv6 в SLAAC для формирования глобального индивидуального адреса интерфейса.</a:t>
            </a:r>
          </a:p>
          <a:p>
            <a:r>
              <a:rPr lang="ru-RU" sz="900" dirty="0"/>
              <a:t>Стандарт IEEE EUI-64</a:t>
            </a:r>
          </a:p>
          <a:p>
            <a:pPr lvl="1"/>
            <a:r>
              <a:rPr lang="ru-RU" sz="900" dirty="0"/>
              <a:t>Преобразование MAC-адресов в идентификаторы интерфейсов IPv6 снижает нагрузку, связанную с выполнением конфигурации. В частности, для формирования IPv6-адреса нужен только сетевой префикс IPv6 в SLAAC.</a:t>
            </a:r>
          </a:p>
          <a:p>
            <a:pPr lvl="1"/>
            <a:r>
              <a:rPr lang="ru-RU" sz="900" dirty="0"/>
              <a:t>Недостаток этого метода — злоумышленники могут вычислить IPv6-адрес по MAC-адресу.</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6487443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Эти адреса назначаются операторами связи или локальными интернет-регистраторами</a:t>
            </a:r>
            <a:r>
              <a:rPr lang="ru-RU" dirty="0"/>
              <a:t>.</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726361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50218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686992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3263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ru-RU" sz="900" dirty="0"/>
              <a:t>Типы и область действия многоадресных групп IPv6:</a:t>
            </a:r>
          </a:p>
          <a:p>
            <a:pPr lvl="1"/>
            <a:r>
              <a:rPr lang="ru-RU" sz="900" dirty="0" smtClean="0"/>
              <a:t>Флаги (Flags)</a:t>
            </a:r>
            <a:endParaRPr lang="ru-RU" sz="900" dirty="0"/>
          </a:p>
          <a:p>
            <a:pPr lvl="2"/>
            <a:r>
              <a:rPr lang="ru-RU" sz="900" dirty="0"/>
              <a:t>0000: постоянная или известная многоадресная группа</a:t>
            </a:r>
          </a:p>
          <a:p>
            <a:pPr lvl="2"/>
            <a:r>
              <a:rPr lang="ru-RU" sz="900" dirty="0"/>
              <a:t>0001: временная многоадресная группа</a:t>
            </a:r>
          </a:p>
          <a:p>
            <a:pPr lvl="1"/>
            <a:r>
              <a:rPr lang="ru-RU" sz="900" dirty="0" smtClean="0"/>
              <a:t>Область (Scope)</a:t>
            </a:r>
            <a:endParaRPr lang="ru-RU" sz="900" dirty="0"/>
          </a:p>
          <a:p>
            <a:pPr lvl="2"/>
            <a:r>
              <a:rPr lang="ru-RU" sz="900" dirty="0"/>
              <a:t>0: зарезервировано</a:t>
            </a:r>
          </a:p>
          <a:p>
            <a:pPr lvl="2"/>
            <a:r>
              <a:rPr lang="ru-RU" sz="900" dirty="0"/>
              <a:t>1: Interface-Local – многоадресная группа является локальной и определена в рамках одного узла</a:t>
            </a:r>
          </a:p>
          <a:p>
            <a:pPr lvl="2"/>
            <a:r>
              <a:rPr lang="ru-RU" sz="900" dirty="0"/>
              <a:t>2: Link-Local – многоадресная группа определена в пределах линии связи (например, FF02::1)</a:t>
            </a:r>
          </a:p>
          <a:p>
            <a:pPr lvl="2"/>
            <a:r>
              <a:rPr lang="ru-RU" sz="900" dirty="0"/>
              <a:t>5: Site-Local – многоадресная группа определена в рамках локальной сети</a:t>
            </a:r>
          </a:p>
          <a:p>
            <a:pPr lvl="2"/>
            <a:r>
              <a:rPr lang="ru-RU" sz="900" dirty="0"/>
              <a:t>8: Organization – многоадресная группа определена в рамках распределенной сети организации</a:t>
            </a:r>
          </a:p>
          <a:p>
            <a:pPr lvl="2"/>
            <a:r>
              <a:rPr lang="ru-RU" sz="900" dirty="0"/>
              <a:t>E: Global – глобальная многоадресная </a:t>
            </a:r>
            <a:r>
              <a:rPr lang="ru-RU" sz="900" dirty="0" smtClean="0"/>
              <a:t>группа</a:t>
            </a:r>
            <a:endParaRPr lang="ru-RU" sz="900" dirty="0"/>
          </a:p>
          <a:p>
            <a:pPr lvl="2"/>
            <a:r>
              <a:rPr lang="ru-RU" sz="900" dirty="0"/>
              <a:t>F: зарезервировано</a:t>
            </a:r>
          </a:p>
          <a:p>
            <a:pPr lvl="1"/>
            <a:endParaRPr lang="en-US" altLang="zh-CN" dirty="0"/>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230225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Пример сценария использования многоадресной группы запрошенных </a:t>
            </a:r>
            <a:r>
              <a:rPr lang="ru-RU" sz="900" dirty="0" smtClean="0"/>
              <a:t>узлов: в </a:t>
            </a:r>
            <a:r>
              <a:rPr lang="ru-RU" sz="900" dirty="0"/>
              <a:t>IPv6 ARP и широковещательные адреса отменены. Если устройство запрашивает MAC-адрес, соответствующий IPv6-адресу, устройству необходимо отправить пакет запроса, который является многоадресным пакетом. IPv6-адрес назначения пакета — это многоадресный адрес запрошенного узла, соответствующий целевому индивидуальному IPv6-адресу. Поскольку только целевой узел прослушивает многоадресный адрес запрошенного узла, многоадресный пакет будет принят только целевым узлом. И это не влияет на производительность сети других нецелевых узлов.</a:t>
            </a:r>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125112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В процессе задействован инициатор пакета и одно или несколько отвечающих устройств.</a:t>
            </a:r>
          </a:p>
          <a:p>
            <a:pPr lvl="1"/>
            <a:r>
              <a:rPr lang="ru-RU" sz="900" dirty="0"/>
              <a:t>Инициатором </a:t>
            </a:r>
            <a:r>
              <a:rPr lang="ru-RU" sz="900" dirty="0" smtClean="0"/>
              <a:t>произвольного пакета </a:t>
            </a:r>
            <a:r>
              <a:rPr lang="ru-RU" sz="900" dirty="0"/>
              <a:t>обычно является хост, запрашивающий услугу (например, веб-сервис).</a:t>
            </a:r>
          </a:p>
          <a:p>
            <a:pPr lvl="1"/>
            <a:r>
              <a:rPr lang="ru-RU" sz="900" dirty="0"/>
              <a:t>Формат </a:t>
            </a:r>
            <a:r>
              <a:rPr lang="ru-RU" sz="900" dirty="0" smtClean="0">
                <a:latin typeface="Huawei Sans" panose="020C0503030203020204" pitchFamily="34" charset="0"/>
              </a:rPr>
              <a:t>произвольного</a:t>
            </a:r>
            <a:r>
              <a:rPr lang="ru-RU" sz="900" baseline="0" dirty="0" smtClean="0">
                <a:latin typeface="Huawei Sans" panose="020C0503030203020204" pitchFamily="34" charset="0"/>
              </a:rPr>
              <a:t> </a:t>
            </a:r>
            <a:r>
              <a:rPr lang="ru-RU" sz="900" dirty="0" smtClean="0"/>
              <a:t>адреса </a:t>
            </a:r>
            <a:r>
              <a:rPr lang="ru-RU" sz="900" dirty="0"/>
              <a:t>такой же, как и у индивидуального адреса. Однако устройство может отправлять пакеты нескольким устройствам с одним и тем же </a:t>
            </a:r>
            <a:r>
              <a:rPr lang="ru-RU" sz="900" dirty="0" smtClean="0">
                <a:latin typeface="Huawei Sans" panose="020C0503030203020204" pitchFamily="34" charset="0"/>
              </a:rPr>
              <a:t>произвольным</a:t>
            </a:r>
            <a:r>
              <a:rPr lang="ru-RU" sz="900" baseline="0" dirty="0" smtClean="0">
                <a:latin typeface="Huawei Sans" panose="020C0503030203020204" pitchFamily="34" charset="0"/>
              </a:rPr>
              <a:t> </a:t>
            </a:r>
            <a:r>
              <a:rPr lang="ru-RU" sz="900" dirty="0" smtClean="0"/>
              <a:t>адресом</a:t>
            </a:r>
            <a:r>
              <a:rPr lang="ru-RU" sz="900" dirty="0"/>
              <a:t>.</a:t>
            </a:r>
          </a:p>
          <a:p>
            <a:r>
              <a:rPr lang="ru-RU" sz="900" dirty="0"/>
              <a:t>Преимущества </a:t>
            </a:r>
            <a:r>
              <a:rPr lang="ru-RU" sz="900" dirty="0" smtClean="0">
                <a:latin typeface="Huawei Sans" panose="020C0503030203020204" pitchFamily="34" charset="0"/>
              </a:rPr>
              <a:t>произвольных</a:t>
            </a:r>
            <a:r>
              <a:rPr lang="ru-RU" sz="900" baseline="0" dirty="0" smtClean="0">
                <a:latin typeface="Huawei Sans" panose="020C0503030203020204" pitchFamily="34" charset="0"/>
              </a:rPr>
              <a:t> </a:t>
            </a:r>
            <a:r>
              <a:rPr lang="ru-RU" sz="900" dirty="0" smtClean="0"/>
              <a:t>адресов</a:t>
            </a:r>
            <a:r>
              <a:rPr lang="ru-RU" sz="900" dirty="0"/>
              <a:t>:</a:t>
            </a:r>
          </a:p>
          <a:p>
            <a:pPr lvl="1"/>
            <a:r>
              <a:rPr lang="ru-RU" sz="900" dirty="0"/>
              <a:t>Предоставление резервирования услуг. Например, пользователь может получить одну и ту же услугу (например, веб-сервис) с нескольких серверов, которые используют один и тот же </a:t>
            </a:r>
            <a:r>
              <a:rPr lang="ru-RU" sz="900" dirty="0" smtClean="0">
                <a:latin typeface="Huawei Sans" panose="020C0503030203020204" pitchFamily="34" charset="0"/>
              </a:rPr>
              <a:t>произвольный </a:t>
            </a:r>
            <a:r>
              <a:rPr lang="ru-RU" sz="900" dirty="0" smtClean="0"/>
              <a:t>адрес</a:t>
            </a:r>
            <a:r>
              <a:rPr lang="ru-RU" sz="900" dirty="0"/>
              <a:t>. Все эти серверы являются отвечающими устройствами для </a:t>
            </a:r>
            <a:r>
              <a:rPr lang="ru-RU" sz="900" dirty="0" smtClean="0"/>
              <a:t>произвольных пакетов</a:t>
            </a:r>
            <a:r>
              <a:rPr lang="ru-RU" sz="900" dirty="0"/>
              <a:t>. Если </a:t>
            </a:r>
            <a:r>
              <a:rPr lang="ru-RU" sz="900" dirty="0" smtClean="0">
                <a:latin typeface="Huawei Sans" panose="020C0503030203020204" pitchFamily="34" charset="0"/>
              </a:rPr>
              <a:t>произвольный </a:t>
            </a:r>
            <a:r>
              <a:rPr lang="ru-RU" sz="900" dirty="0" smtClean="0"/>
              <a:t>адрес </a:t>
            </a:r>
            <a:r>
              <a:rPr lang="ru-RU" sz="900" dirty="0"/>
              <a:t>не используется и один сервер выходит из строя, пользователю необходимо получить адрес другого сервера, чтобы снова установить связь. Если </a:t>
            </a:r>
            <a:r>
              <a:rPr lang="ru-RU" sz="900" dirty="0" smtClean="0">
                <a:latin typeface="Huawei Sans" panose="020C0503030203020204" pitchFamily="34" charset="0"/>
              </a:rPr>
              <a:t>произвольный </a:t>
            </a:r>
            <a:r>
              <a:rPr lang="ru-RU" sz="900" dirty="0" smtClean="0"/>
              <a:t>адрес </a:t>
            </a:r>
            <a:r>
              <a:rPr lang="ru-RU" sz="900" dirty="0" smtClean="0"/>
              <a:t>используется, </a:t>
            </a:r>
            <a:r>
              <a:rPr lang="ru-RU" sz="900" dirty="0"/>
              <a:t>и один сервер выходит из строя, пользователь автоматически связывается с другим сервером, который использует тот же адрес, используя функцию резервирования.</a:t>
            </a:r>
          </a:p>
          <a:p>
            <a:pPr lvl="1"/>
            <a:r>
              <a:rPr lang="ru-RU" sz="900" dirty="0"/>
              <a:t>Предоставление более качественного обслуживания. Например, компания развертывает два сервера, один – в провинции A, а другой – в провинции B, для предоставления одной и той же веб-услуги. В соответствии с правилом выбора оптимального маршрута, при доступе к веб-сервису, предоставляемому компанией, пользователи в провинции A предпочтительно подключаются к серверу, развернутому в провинции A. Это увеличивает скорость доступа, уменьшает задержку и значительно улучшает качество обслуживания пользователей.</a:t>
            </a:r>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4942474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37915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460655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63723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SLAAC — это «главный козырь» IPv6. Он позволяет легко подключать хосты IPv6 к сетям IPv6 без необходимости вручную настраивать адреса IPv6 и развертывать серверы приложений (например, DHCP-серверы) для назначения адресов хостам. SLAAC использует сообщения RS и RA ICMPv6.</a:t>
            </a:r>
          </a:p>
          <a:p>
            <a:r>
              <a:rPr lang="ru-RU" sz="900" dirty="0"/>
              <a:t>При разрешении адресов используются сообщения NS и NA ICMPv6.</a:t>
            </a:r>
          </a:p>
          <a:p>
            <a:r>
              <a:rPr lang="ru-RU" sz="900" dirty="0" smtClean="0"/>
              <a:t>Процедура DAD </a:t>
            </a:r>
            <a:r>
              <a:rPr lang="ru-RU" sz="900" dirty="0"/>
              <a:t>использует сообщения ICMPv6 NS и NA, чтобы гарантировать, что в сети не существует двух одинаковых индивидуальных адресов. Процедура DAD выполняется на всех интерфейсах, прежде чем они начнут использовать индивидуальные адреса.</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959802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ru-RU" sz="900" dirty="0"/>
              <a:t>IPv6 поддерживает автоматическую настройку адресов с отслеживанием и без отслеживания состояния. Флаг управляемой конфигурации адресов (флаг M) и флаг другой конфигурации (флаг O) в сообщениях ICMPv6 RA используются для управления режимом, в котором терминалы автоматически получают адреса.</a:t>
            </a:r>
          </a:p>
          <a:p>
            <a:r>
              <a:rPr lang="ru-RU" sz="900" dirty="0"/>
              <a:t>Для конфигурации адреса с отслеживанием состояния (DHCPv6), M = 1, O = 1:</a:t>
            </a:r>
          </a:p>
          <a:p>
            <a:pPr lvl="1"/>
            <a:r>
              <a:rPr lang="ru-RU" sz="900" dirty="0"/>
              <a:t>Используется DHCPv6. Клиент IPv6 получает полный 128-битный адрес IPv6, а также другие параметры адреса, такие как параметр адреса сервера DNS и SNTP, от сервера DHCPv6.</a:t>
            </a:r>
          </a:p>
          <a:p>
            <a:pPr lvl="1"/>
            <a:r>
              <a:rPr lang="ru-RU" sz="900" dirty="0"/>
              <a:t>Сервер DHCPv6 записывает распределение IPv6-адреса (именно здесь происходит отслеживание состояния).</a:t>
            </a:r>
          </a:p>
          <a:p>
            <a:pPr lvl="1"/>
            <a:r>
              <a:rPr lang="ru-RU" sz="900" dirty="0"/>
              <a:t>Этот метод сложен и требует высокой производительности DHCPv6-сервера.</a:t>
            </a:r>
          </a:p>
          <a:p>
            <a:pPr lvl="1"/>
            <a:r>
              <a:rPr lang="ru-RU" sz="900" dirty="0"/>
              <a:t>Настройка адреса с отслеживанием состояния в основном используется для назначения IP-адресов проводным терминалам на предприятии, что упрощает управление адресами.</a:t>
            </a:r>
          </a:p>
          <a:p>
            <a:pPr lvl="0"/>
            <a:r>
              <a:rPr lang="ru-RU" sz="900" dirty="0"/>
              <a:t>Для SLAAC, M = 0, O = 0:</a:t>
            </a:r>
          </a:p>
          <a:p>
            <a:pPr lvl="1"/>
            <a:r>
              <a:rPr lang="ru-RU" sz="900" dirty="0"/>
              <a:t>Используется ICMPv6.</a:t>
            </a:r>
          </a:p>
          <a:p>
            <a:pPr lvl="2"/>
            <a:r>
              <a:rPr lang="ru-RU" sz="900" dirty="0"/>
              <a:t>Маршрутизатор с поддержкой ICMPv6 RA периодически анонсирует префикс адреса IPv6 канала, подключенного к узлу.</a:t>
            </a:r>
          </a:p>
          <a:p>
            <a:pPr lvl="2"/>
            <a:r>
              <a:rPr lang="ru-RU" sz="900" b="0" i="0" dirty="0"/>
              <a:t>И наоборот</a:t>
            </a:r>
            <a:r>
              <a:rPr lang="ru-RU" sz="900" b="1" i="1" dirty="0"/>
              <a:t>, </a:t>
            </a:r>
            <a:r>
              <a:rPr lang="ru-RU" sz="900" dirty="0"/>
              <a:t>хост отправляет сообщение ICMPv6 RS, а маршрутизатор отвечает сообщением RA, чтобы сообщить префикс адреса IPv6 канала.</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570664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Интернет-протокол версии 4 (IPv4): текущая версия IP. IPv4 использует 32-битные (четырёхбайтные) адреса состоящие из четырех </a:t>
            </a:r>
            <a:r>
              <a:rPr lang="ru-RU" sz="900" dirty="0" smtClean="0"/>
              <a:t>октетов, </a:t>
            </a:r>
            <a:r>
              <a:rPr lang="ru-RU" sz="900" dirty="0"/>
              <a:t>и имеющие десятичное представление с разделительными точками. Каждый IPv4-адрес состоит из номера сети, необязательного номера подсети и номера узла. Номера сети и подсети вместе используются для маршрутизации, а номер узла используется для адресации отдельного узла в сети или подсети.</a:t>
            </a:r>
          </a:p>
          <a:p>
            <a:r>
              <a:rPr lang="ru-RU" sz="900" dirty="0"/>
              <a:t>Интернет-протокол версии 6 (IPv6): набор спецификаций, разработанный IETF. Представляет собой обновленную версию IPv4. IPv6 также называется IPng (Internet Protocol next generation – Интернет-протокол следующего поколения</a:t>
            </a:r>
            <a:r>
              <a:rPr lang="ru-RU" sz="900" dirty="0" smtClean="0"/>
              <a:t>). </a:t>
            </a:r>
            <a:r>
              <a:rPr lang="ru-RU" sz="900" dirty="0"/>
              <a:t>В IPv6 длина адреса расширена до 128 бит.</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428567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pPr lvl="1"/>
            <a:r>
              <a:rPr lang="ru-RU" altLang="zh-CN" sz="900" dirty="0" smtClean="0"/>
              <a:t>Хост получает префикс IPv6-адреса из сообщения RA, возвращаемого маршрутизатором, и комбинирует префикс с идентификатором локального интерфейса для формирования индивидуального IPv6-адреса</a:t>
            </a:r>
            <a:r>
              <a:rPr lang="en-US" altLang="zh-CN" sz="900" dirty="0" smtClean="0"/>
              <a:t>.</a:t>
            </a:r>
          </a:p>
          <a:p>
            <a:pPr lvl="1"/>
            <a:r>
              <a:rPr lang="ru-RU" altLang="zh-CN" sz="900" dirty="0" smtClean="0"/>
              <a:t>Если хосту нужно получить другую конфигурационную информацию, он может использовать DHCPv6. Когда используется DHCPv6, M = 0 и O = 1</a:t>
            </a:r>
            <a:r>
              <a:rPr lang="en-US" altLang="zh-CN" sz="900" dirty="0" smtClean="0"/>
              <a:t>.</a:t>
            </a:r>
          </a:p>
          <a:p>
            <a:pPr lvl="1"/>
            <a:r>
              <a:rPr lang="ru-RU" altLang="zh-CN" sz="900" dirty="0" smtClean="0"/>
              <a:t>В SLAAC информация</a:t>
            </a:r>
            <a:r>
              <a:rPr lang="ru-RU" altLang="zh-CN" sz="900" baseline="0" dirty="0" smtClean="0"/>
              <a:t> о </a:t>
            </a:r>
            <a:r>
              <a:rPr lang="ru-RU" altLang="zh-CN" sz="900" dirty="0" smtClean="0"/>
              <a:t>статусе хостов или о том, находятся ли хосты в сети,</a:t>
            </a:r>
            <a:r>
              <a:rPr lang="ru-RU" altLang="zh-CN" sz="900" baseline="0" dirty="0" smtClean="0"/>
              <a:t> для маршрутизаторов не имеет значения.</a:t>
            </a:r>
            <a:endParaRPr lang="en-US" altLang="zh-CN" sz="900" dirty="0" smtClean="0"/>
          </a:p>
          <a:p>
            <a:pPr lvl="1"/>
            <a:r>
              <a:rPr lang="ru-RU" altLang="zh-CN" sz="900" dirty="0" smtClean="0"/>
              <a:t>SLAAC применяется в сценариях, в которых имеется большое количество терминалов, которым не нужны другие параметры, кроме адресов. Таким сценарием является Интернет вещей</a:t>
            </a:r>
            <a:r>
              <a:rPr lang="en-US" altLang="zh-CN" sz="900" dirty="0" smtClean="0"/>
              <a:t>.</a:t>
            </a:r>
          </a:p>
          <a:p>
            <a:pPr lvl="0"/>
            <a:r>
              <a:rPr lang="ru-RU" altLang="zh-CN" sz="900" dirty="0" smtClean="0"/>
              <a:t>Система доменных имен (DNS): механизм, который сопоставляет легко запоминающиеся доменные имена с адресами IPv6, которые могут быть идентифицированы сетевыми устройствами.</a:t>
            </a:r>
            <a:endParaRPr lang="en-US" altLang="zh-CN" sz="900" dirty="0" smtClean="0"/>
          </a:p>
          <a:p>
            <a:pPr lvl="0"/>
            <a:r>
              <a:rPr lang="ru-RU" altLang="zh-CN" sz="900" dirty="0" smtClean="0"/>
              <a:t>Сетевая информационная система (NIS): система управляет всеми конфигурационными файлами, связанными с управлением компьютерной системой в компьютерных сетях.</a:t>
            </a:r>
            <a:endParaRPr lang="en-US" altLang="zh-CN" sz="900" dirty="0" smtClean="0"/>
          </a:p>
          <a:p>
            <a:pPr lvl="0"/>
            <a:r>
              <a:rPr lang="ru-RU" altLang="zh-CN" sz="900" dirty="0" smtClean="0"/>
              <a:t>Простой протокол сетевого времени (SNTP): </a:t>
            </a:r>
            <a:r>
              <a:rPr lang="ru-RU" altLang="zh-CN" sz="900" b="0" i="0" kern="1200" baseline="0" dirty="0" smtClean="0">
                <a:solidFill>
                  <a:schemeClr val="tx1"/>
                </a:solidFill>
                <a:effectLst/>
                <a:latin typeface="Huawei Sans" panose="020C0503030203020204" pitchFamily="34" charset="0"/>
                <a:ea typeface="方正兰亭黑简体" panose="02000000000000000000" pitchFamily="2" charset="-122"/>
                <a:cs typeface="+mn-cs"/>
              </a:rPr>
              <a:t>я</a:t>
            </a:r>
            <a:r>
              <a:rPr lang="ru-RU" sz="900" b="0" i="0" kern="1200" baseline="0" dirty="0" smtClean="0">
                <a:solidFill>
                  <a:schemeClr val="tx1"/>
                </a:solidFill>
                <a:effectLst/>
                <a:latin typeface="Huawei Sans" panose="020C0503030203020204" pitchFamily="34" charset="0"/>
                <a:ea typeface="方正兰亭黑简体" panose="02000000000000000000" pitchFamily="2" charset="-122"/>
                <a:cs typeface="+mn-cs"/>
              </a:rPr>
              <a:t>вляется упрощённой реализацией протокола </a:t>
            </a:r>
            <a:r>
              <a:rPr lang="ru-RU" altLang="zh-CN" sz="900" dirty="0" smtClean="0"/>
              <a:t>NTP и используется для синхронизации часов компьютеров в Интернете.</a:t>
            </a:r>
            <a:endParaRPr lang="zh-CN" altLang="en-US" sz="900" dirty="0"/>
          </a:p>
        </p:txBody>
      </p:sp>
    </p:spTree>
    <p:extLst>
      <p:ext uri="{BB962C8B-B14F-4D97-AF65-F5344CB8AC3E}">
        <p14:creationId xmlns:p14="http://schemas.microsoft.com/office/powerpoint/2010/main" val="33304724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ru-RU" sz="900" dirty="0"/>
              <a:t>Предположим, что R1 - это онлайн-устройство с IPv6-адресом 2001::FFFF/64. После того, как компьютер перейдет в режим онлайн, он будет настроен с тем же IPv6-адресом. Перед использованием адреса IPv6 ПК выполняет DAD для адреса IPv6. Процесс заключается в следующем:</a:t>
            </a:r>
          </a:p>
          <a:p>
            <a:pPr marL="588600" lvl="1" indent="-228600">
              <a:lnSpc>
                <a:spcPct val="114000"/>
              </a:lnSpc>
              <a:buFont typeface="+mj-lt"/>
              <a:buAutoNum type="arabicPeriod"/>
            </a:pPr>
            <a:r>
              <a:rPr lang="ru-RU" sz="900" dirty="0"/>
              <a:t>ПК отправляет NS-сообщение на канал в многоадресном режиме. IPv6-адресом источника NS-сообщения является ::, а IPv6-адресом назначения является многоадресный адрес запрошенного узла, соответствующий 2001::FFFF для DAD, то есть, FF02::1:FF00:FFFF</a:t>
            </a:r>
            <a:r>
              <a:rPr lang="ru-RU" sz="900" dirty="0" smtClean="0"/>
              <a:t>. </a:t>
            </a:r>
            <a:r>
              <a:rPr lang="ru-RU" sz="900" dirty="0"/>
              <a:t>Сообщение NS содержит адрес назначения 2001::FFFF для DAD.</a:t>
            </a:r>
          </a:p>
          <a:p>
            <a:pPr marL="588600" lvl="1" indent="-228600">
              <a:lnSpc>
                <a:spcPct val="114000"/>
              </a:lnSpc>
              <a:buFont typeface="+mj-lt"/>
              <a:buAutoNum type="arabicPeriod"/>
            </a:pPr>
            <a:r>
              <a:rPr lang="ru-RU" sz="900" dirty="0"/>
              <a:t>Все узлы на канале получают многоадресное сообщение NS. Интерфейсы узлов, которые не настроены с 2001::FFFF, не добавляются в многоадресную группу запрошенных узлов, соответствующую 2001::FFFF. Следовательно, эти интерфейсы узла будут отбрасывать полученное NS-сообщение. Интерфейс R1 настроен с 2001::FFFF и присоединяется к </a:t>
            </a:r>
            <a:r>
              <a:rPr lang="ru-RU" sz="900" dirty="0" smtClean="0"/>
              <a:t>многоадресной группе FF02</a:t>
            </a:r>
            <a:r>
              <a:rPr lang="ru-RU" sz="900" dirty="0"/>
              <a:t>::1:FF00:FFFF. После получения </a:t>
            </a:r>
            <a:r>
              <a:rPr lang="ru-RU" sz="900" dirty="0" smtClean="0"/>
              <a:t>NS-сообщения с </a:t>
            </a:r>
            <a:r>
              <a:rPr lang="ru-RU" sz="900" dirty="0"/>
              <a:t>2001::FFFF в качестве IP-адреса назначения, R1 анализирует сообщение и обнаруживает, что адрес назначения DAD совпадает с адресом его локального интерфейса. После этого R1 сразу же передает сообщение NA. Адрес назначения сообщения NA - FF02::1, то есть многоадресный адрес всех узлов. Кроме того, в сообщении NA заполняются адрес назначения 2001::FFFF и MAC-адрес интерфейса.</a:t>
            </a:r>
          </a:p>
          <a:p>
            <a:pPr marL="588600" lvl="1" indent="-228600">
              <a:lnSpc>
                <a:spcPct val="114000"/>
              </a:lnSpc>
              <a:buFont typeface="+mj-lt"/>
              <a:buAutoNum type="arabicPeriod"/>
            </a:pPr>
            <a:r>
              <a:rPr lang="ru-RU" sz="900" dirty="0"/>
              <a:t>ПК получает сообщение NA, и знает, что 2001 :: FFFF уже используется на канале. После чего ПК помечает этот адрес как дублированный. Этот IP-адрес нельзя использовать для связи. Если сообщение NA не получено, ПК определяет, что адрес IPv6 может быть использован. Механизм DAD аналогичен механизму Gratuitous ARP в IPv4.</a:t>
            </a:r>
          </a:p>
          <a:p>
            <a:pPr>
              <a:lnSpc>
                <a:spcPct val="114000"/>
              </a:lnSpc>
            </a:pPr>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5187487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smtClean="0"/>
              <a:t>ARP </a:t>
            </a:r>
            <a:r>
              <a:rPr lang="ru-RU" sz="900" dirty="0"/>
              <a:t>или широковещательная рассылка не </a:t>
            </a:r>
            <a:r>
              <a:rPr lang="ru-RU" sz="900" dirty="0" smtClean="0"/>
              <a:t>используется для разрешения IPv6-адресов. </a:t>
            </a:r>
            <a:r>
              <a:rPr lang="ru-RU" sz="900" dirty="0"/>
              <a:t>Вместо этого, для разрешения адресов канального </a:t>
            </a:r>
            <a:r>
              <a:rPr lang="ru-RU" sz="900" dirty="0" smtClean="0"/>
              <a:t>уровня </a:t>
            </a:r>
            <a:r>
              <a:rPr lang="ru-RU" sz="900" dirty="0"/>
              <a:t>IPv6 использует те же сообщения NS и NA, что и в </a:t>
            </a:r>
            <a:r>
              <a:rPr lang="ru-RU" sz="900" dirty="0" smtClean="0"/>
              <a:t>процедуре DAD</a:t>
            </a:r>
            <a:r>
              <a:rPr lang="ru-RU" sz="900" dirty="0"/>
              <a:t>.</a:t>
            </a:r>
          </a:p>
          <a:p>
            <a:r>
              <a:rPr lang="ru-RU" sz="900" dirty="0"/>
              <a:t>Предположим, что ПК необходимо проанализировать MAC-адрес, соответствующий 2001::2 R1. Процедура заключается в следующем:</a:t>
            </a:r>
          </a:p>
          <a:p>
            <a:pPr marL="588600" lvl="1" indent="-228600">
              <a:buFont typeface="+mj-lt"/>
              <a:buAutoNum type="arabicPeriod"/>
            </a:pPr>
            <a:r>
              <a:rPr lang="ru-RU" sz="900" dirty="0"/>
              <a:t>ПК отправляет сообщение NS на 2001::2. Адресом источника сообщения NS является 2001::1, а адресом назначения является многоадресный адрес запрошенного узла, соответствующий 2001::2.</a:t>
            </a:r>
          </a:p>
          <a:p>
            <a:pPr marL="588600" lvl="1" indent="-228600">
              <a:buFont typeface="+mj-lt"/>
              <a:buAutoNum type="arabicPeriod"/>
            </a:pPr>
            <a:r>
              <a:rPr lang="ru-RU" sz="900" dirty="0"/>
              <a:t>После получения NS-сообщения R1 записывает IPv6-адрес источника и MAC-адрес источника ПК и отвечает одноадресным сообщением NA, которое содержит его собственный IPv6-адрес и MAC-адрес.</a:t>
            </a:r>
          </a:p>
          <a:p>
            <a:pPr marL="588600" lvl="1" indent="-228600">
              <a:buFont typeface="+mj-lt"/>
              <a:buAutoNum type="arabicPeriod"/>
            </a:pPr>
            <a:r>
              <a:rPr lang="ru-RU" sz="900" dirty="0"/>
              <a:t>ПК получает NA-сообщение, из этого сообщения получает IPv6-адрес источника и MAC-адрес источника. Таким образом, оба узла формируют записи о соседнем узле</a:t>
            </a:r>
            <a:r>
              <a:rPr lang="ru-RU" dirty="0"/>
              <a:t>.</a:t>
            </a:r>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8872712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46116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254927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30700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085300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526112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83369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0571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058749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body" idx="1"/>
          </p:nvPr>
        </p:nvSpPr>
        <p:spPr/>
        <p:txBody>
          <a:bodyPr/>
          <a:lstStyle/>
          <a:p>
            <a:pPr marL="228600" indent="-228600">
              <a:buFont typeface="+mj-lt"/>
              <a:buAutoNum type="arabicPeriod"/>
            </a:pPr>
            <a:r>
              <a:rPr lang="ru-RU" dirty="0"/>
              <a:t>2001:DB8::32A:0:0:2D70 или 2001:DBB:0:0:32A::2D70</a:t>
            </a:r>
          </a:p>
          <a:p>
            <a:pPr marL="228600" indent="-228600">
              <a:buFont typeface="+mj-lt"/>
              <a:buAutoNum type="arabicPeriod"/>
            </a:pPr>
            <a:r>
              <a:rPr lang="ru-RU" dirty="0"/>
              <a:t>Хост IPv6 получает префикс адреса из сообщения RA, отправляемого соответствующим интерфейсом маршрутизатора, а затем генерирует идентификатор интерфейса, вставляя </a:t>
            </a:r>
            <a:r>
              <a:rPr lang="ru-RU" dirty="0" smtClean="0"/>
              <a:t/>
            </a:r>
            <a:br>
              <a:rPr lang="ru-RU" dirty="0" smtClean="0"/>
            </a:br>
            <a:r>
              <a:rPr lang="ru-RU" dirty="0" smtClean="0"/>
              <a:t>16-битный </a:t>
            </a:r>
            <a:r>
              <a:rPr lang="ru-RU" dirty="0"/>
              <a:t>FFFE в существующий 48-битный MAC-адрес интерфейса хоста. После создания IPv6-адреса хост IPv6 проверяет уникальность адреса через DAD.</a:t>
            </a:r>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0268514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096023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57967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571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备注占位符 2"/>
          <p:cNvSpPr>
            <a:spLocks noGrp="1"/>
          </p:cNvSpPr>
          <p:nvPr>
            <p:ph type="body" idx="1"/>
          </p:nvPr>
        </p:nvSpPr>
        <p:spPr/>
        <p:txBody>
          <a:bodyPr/>
          <a:lstStyle/>
          <a:p>
            <a:pPr>
              <a:lnSpc>
                <a:spcPct val="100000"/>
              </a:lnSpc>
            </a:pPr>
            <a:r>
              <a:rPr lang="ru-RU" sz="900" dirty="0"/>
              <a:t>IANA отвечает за назначение глобальных IP-адресов в Интернете. IANA выделяет IPv4-адреса RIR в рамках континента, а затем каждый RIR распределяет адреса по своим регионам. Существует пять региональных интернет-регистраторов:</a:t>
            </a:r>
          </a:p>
          <a:p>
            <a:pPr lvl="1">
              <a:lnSpc>
                <a:spcPct val="100000"/>
              </a:lnSpc>
            </a:pPr>
            <a:r>
              <a:rPr lang="ru-RU" sz="900" dirty="0"/>
              <a:t>RIPE: Европа, Центральная Азия, Ближний Восток</a:t>
            </a:r>
          </a:p>
          <a:p>
            <a:pPr lvl="1">
              <a:lnSpc>
                <a:spcPct val="100000"/>
              </a:lnSpc>
            </a:pPr>
            <a:r>
              <a:rPr lang="ru-RU" sz="900" dirty="0"/>
              <a:t>LACNIC: страны Южной Америки и бассейна Карибского моря</a:t>
            </a:r>
          </a:p>
          <a:p>
            <a:pPr lvl="1">
              <a:lnSpc>
                <a:spcPct val="100000"/>
              </a:lnSpc>
            </a:pPr>
            <a:r>
              <a:rPr lang="ru-RU" sz="900" dirty="0"/>
              <a:t>ARIN: Северная Америка и некоторые регионы Карибского бассейна</a:t>
            </a:r>
          </a:p>
          <a:p>
            <a:pPr lvl="1">
              <a:lnSpc>
                <a:spcPct val="100000"/>
              </a:lnSpc>
            </a:pPr>
            <a:r>
              <a:rPr lang="ru-RU" sz="900" dirty="0"/>
              <a:t>AFRINIC: страны Африки.</a:t>
            </a:r>
          </a:p>
          <a:p>
            <a:pPr lvl="1">
              <a:lnSpc>
                <a:spcPct val="100000"/>
              </a:lnSpc>
            </a:pPr>
            <a:r>
              <a:rPr lang="ru-RU" sz="900" dirty="0"/>
              <a:t>APNIC: Азиатско-Тихоокеанский регион.</a:t>
            </a:r>
          </a:p>
          <a:p>
            <a:pPr>
              <a:lnSpc>
                <a:spcPct val="100000"/>
              </a:lnSpc>
            </a:pPr>
            <a:r>
              <a:rPr lang="ru-RU" sz="900" dirty="0"/>
              <a:t>IPv4 оказался очень успешным протоколом. Он пережил развитие Интернета от небольшого количества до сотен миллионов компьютеров. Но протокол был разработан несколько десятилетий назад, исходя из размеров сетей того времени. С расширением Интернета и запуском новых приложений IPv4 демонстрирует все больше и больше ограничений.</a:t>
            </a:r>
          </a:p>
          <a:p>
            <a:pPr lvl="0">
              <a:lnSpc>
                <a:spcPct val="100000"/>
              </a:lnSpc>
            </a:pPr>
            <a:r>
              <a:rPr lang="ru-RU" sz="900" dirty="0"/>
              <a:t>Такое стремительное расширение масштабов Интернета никто не мог предвидеть в то время. Особенно за последнее десятилетие Интернет пережил небывалый рост, к нему </a:t>
            </a:r>
            <a:r>
              <a:rPr lang="ru-RU" sz="900" dirty="0" smtClean="0"/>
              <a:t>подключаются все больше и больше домашних хозяйств. </a:t>
            </a:r>
            <a:r>
              <a:rPr lang="ru-RU" sz="900" dirty="0"/>
              <a:t>В повседневной жизни людей Интернет становится необходимостью. На фоне быстрого развития Интернета исчерпание IP-адресов становится серьезной проблемой.</a:t>
            </a:r>
          </a:p>
          <a:p>
            <a:pPr>
              <a:lnSpc>
                <a:spcPct val="100000"/>
              </a:lnSpc>
            </a:pPr>
            <a:r>
              <a:rPr lang="ru-RU" sz="900" dirty="0"/>
              <a:t>Чтобы задержать исчерпание адресов IPv4 в 1990-х годах группа IETF запустила технологии трансляции сетевых адресов (NAT) и бесклассовой междоменной маршрутизации (CIDR). Однако такие переходные решения могут только замедлить скорость исчерпания адресов, но не решают проблему кардинально</a:t>
            </a:r>
            <a:r>
              <a:rPr lang="ru-RU" dirty="0"/>
              <a:t>. </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866352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59221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ru-RU" sz="900" dirty="0"/>
              <a:t>Практически бесконечное адресное пространство: </a:t>
            </a:r>
            <a:r>
              <a:rPr lang="ru-RU" sz="900" dirty="0" smtClean="0"/>
              <a:t>наиболее </a:t>
            </a:r>
            <a:r>
              <a:rPr lang="ru-RU" sz="900" dirty="0"/>
              <a:t>очевидное преимущество перед IPv4. Адрес IPv6 состоит из 128 бит. Адресное пространство IPv6 примерно в 8 x 10</a:t>
            </a:r>
            <a:r>
              <a:rPr lang="ru-RU" sz="900" baseline="30000" dirty="0"/>
              <a:t>28</a:t>
            </a:r>
            <a:r>
              <a:rPr lang="ru-RU" sz="900" dirty="0"/>
              <a:t> раз больше, чем у IPv4. Утверждается, что IPv6 может выделить сетевой адрес каждой песчинке в мире. Это позволяет большому количеству терминалов находится в режиме онлайн одновременно, делает возможным унифицированное управление адресами, обеспечивая надежную поддержку взаимосвязи между всем и всеми.</a:t>
            </a:r>
          </a:p>
          <a:p>
            <a:pPr>
              <a:lnSpc>
                <a:spcPct val="114000"/>
              </a:lnSpc>
            </a:pPr>
            <a:r>
              <a:rPr lang="ru-RU" sz="900" dirty="0"/>
              <a:t>Иерархическая структура адресного пространства: </a:t>
            </a:r>
            <a:r>
              <a:rPr lang="ru-RU" sz="900" dirty="0" smtClean="0"/>
              <a:t>адреса </a:t>
            </a:r>
            <a:r>
              <a:rPr lang="ru-RU" sz="900" dirty="0"/>
              <a:t>IPv6 делятся на разные сегменты адресов в зависимости от сценариев применения благодаря почти бесконечному адресному пространству. Кроме того, непрерывность сегментов </a:t>
            </a:r>
            <a:r>
              <a:rPr lang="ru-RU" sz="900" dirty="0" smtClean="0"/>
              <a:t>индивидуального IPv6-адреса </a:t>
            </a:r>
            <a:r>
              <a:rPr lang="ru-RU" sz="900" dirty="0"/>
              <a:t>строго необходима для предотвращения «дыр» в диапазонах IPv6-адресов, что упрощает агрегирование маршрутов IPv6 для уменьшения размера таблиц IPv6-адресов.</a:t>
            </a:r>
          </a:p>
          <a:p>
            <a:pPr>
              <a:lnSpc>
                <a:spcPct val="114000"/>
              </a:lnSpc>
            </a:pPr>
            <a:r>
              <a:rPr lang="ru-RU" sz="900" dirty="0"/>
              <a:t>Автоматическая настройка: </a:t>
            </a:r>
            <a:r>
              <a:rPr lang="ru-RU" sz="900" dirty="0" smtClean="0"/>
              <a:t>любой </a:t>
            </a:r>
            <a:r>
              <a:rPr lang="ru-RU" sz="900" dirty="0"/>
              <a:t>хост или терминал должен иметь определенный IP-адрес для получения сетевых ресурсов и передачи данных. Традиционно IP-адреса назначаются вручную или автоматически с помощью DHCP. Помимо двух предыдущих методов, IPv6 также поддерживает SLAAC.</a:t>
            </a:r>
          </a:p>
          <a:p>
            <a:pPr>
              <a:lnSpc>
                <a:spcPct val="114000"/>
              </a:lnSpc>
            </a:pPr>
            <a:r>
              <a:rPr lang="ru-RU" sz="900" dirty="0"/>
              <a:t>Целостность сети E2E: NAT, используемый в сетях IPv4, нарушает целостность данных, передаваемых по сквозной линии. Если используется IPv6 необходимость в использовании устройств NAT отпадает. Процессы управления характеристиками и мониторинг сети становятся простыми. Кроме того, приложениям не требуется сложный код адаптации NAT.</a:t>
            </a:r>
          </a:p>
          <a:p>
            <a:pPr>
              <a:lnSpc>
                <a:spcPct val="114000"/>
              </a:lnSpc>
            </a:pPr>
            <a:r>
              <a:rPr lang="ru-RU" sz="900" dirty="0"/>
              <a:t>Высокая безопасность: IPsec изначально был разработан для IPv6. Поэтому пакеты протоколов на основе IPv6 (пакеты протокола маршрутизации и пакеты обнаружения соседей) могут быть зашифрованы </a:t>
            </a:r>
            <a:r>
              <a:rPr lang="ru-RU" sz="900" dirty="0" smtClean="0"/>
              <a:t>в сквозном (E2E) режиме, </a:t>
            </a:r>
            <a:r>
              <a:rPr lang="ru-RU" sz="900" dirty="0"/>
              <a:t>несмотря на то, что эта функция в настоящее время широко не используется. Функции безопасности пакетов уровня данных IPv6 аналогичны функциям безопасности IPv4 + IPsec.</a:t>
            </a:r>
          </a:p>
          <a:p>
            <a:pPr>
              <a:lnSpc>
                <a:spcPct val="114000"/>
              </a:lnSpc>
            </a:pPr>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69642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77459"/>
            <a:ext cx="5932800" cy="5108400"/>
          </a:xfrm>
        </p:spPr>
        <p:txBody>
          <a:bodyPr/>
          <a:lstStyle/>
          <a:p>
            <a:r>
              <a:rPr lang="ru-RU" sz="900" dirty="0" smtClean="0"/>
              <a:t>Высокая масштабируемость: расширенные заголовки IPv6 не являются частью основного пакета данных. Однако при необходимости расширенные заголовки можно</a:t>
            </a:r>
            <a:r>
              <a:rPr lang="ru-RU" sz="900" baseline="0" dirty="0" smtClean="0"/>
              <a:t> </a:t>
            </a:r>
            <a:r>
              <a:rPr lang="ru-RU" sz="900" dirty="0" smtClean="0"/>
              <a:t>вставить между основным заголовком IPv6 и действительной полезной нагрузкой, чтобы упростить в IPv6 процедуры шифрования, мобильности, выбора оптимального пути и QoS, а также повысить эффективность пересылки пакетов</a:t>
            </a:r>
            <a:r>
              <a:rPr lang="en-US" sz="900" dirty="0" smtClean="0"/>
              <a:t>.</a:t>
            </a:r>
          </a:p>
          <a:p>
            <a:r>
              <a:rPr lang="ru-RU" altLang="zh-CN" sz="900" dirty="0" smtClean="0"/>
              <a:t>Повышенная мобильность: когда пользователь перемещается из одного сегмента сети в другой в традиционной сети, создается типичный треугольный маршрут. В сети IPv6 коммуникационный трафик таких мобильных устройств может маршрутизироваться напрямую без необходимости использования исходного треугольного маршрута. Эта функция снижает затраты на пересылку трафика и повышает производительность и надежность сети</a:t>
            </a:r>
            <a:r>
              <a:rPr lang="en-US" sz="900" dirty="0" smtClean="0"/>
              <a:t>.</a:t>
            </a:r>
          </a:p>
          <a:p>
            <a:pPr marL="180000" marR="0" lvl="0" indent="-180000" algn="l" defTabSz="1219304" rtl="0" eaLnBrk="1" fontAlgn="ctr" latinLnBrk="0" hangingPunct="1">
              <a:lnSpc>
                <a:spcPct val="125000"/>
              </a:lnSpc>
              <a:spcBef>
                <a:spcPts val="0"/>
              </a:spcBef>
              <a:spcAft>
                <a:spcPts val="600"/>
              </a:spcAft>
              <a:buClrTx/>
              <a:buSzTx/>
              <a:buFont typeface="Huawei Sans" panose="020C0503030203020204" pitchFamily="34" charset="0"/>
              <a:buChar char="•"/>
              <a:tabLst/>
              <a:defRPr/>
            </a:pPr>
            <a:r>
              <a:rPr lang="ru-RU" sz="900" dirty="0" smtClean="0"/>
              <a:t>Повышение</a:t>
            </a:r>
            <a:r>
              <a:rPr lang="ru-RU" sz="900" baseline="0" dirty="0" smtClean="0"/>
              <a:t> </a:t>
            </a:r>
            <a:r>
              <a:rPr lang="ru-RU" sz="900" dirty="0" smtClean="0"/>
              <a:t>качества обслуживания за счет механизмов </a:t>
            </a:r>
            <a:r>
              <a:rPr lang="en-US" sz="900" dirty="0" smtClean="0"/>
              <a:t>QoS</a:t>
            </a:r>
            <a:r>
              <a:rPr lang="ru-RU" sz="900" dirty="0" smtClean="0"/>
              <a:t>: IPv6 резервирует все атрибуты QoS IPv4 и дополнительно определяет 20-байтовое поле </a:t>
            </a:r>
            <a:r>
              <a:rPr lang="en-US" sz="900" dirty="0" smtClean="0"/>
              <a:t>Flow Label </a:t>
            </a:r>
            <a:r>
              <a:rPr lang="ru-RU" sz="900" dirty="0" smtClean="0"/>
              <a:t>(Метка потока) для приложений или терминалов. Это поле можно использовать для выделения определенных ресурсов специальным услугам и потокам данных. В настоящее время этот механизм еще не полностью разработан и не применяется</a:t>
            </a:r>
            <a:r>
              <a:rPr lang="en-US" sz="900" dirty="0" smtClean="0"/>
              <a:t>.</a:t>
            </a:r>
          </a:p>
        </p:txBody>
      </p:sp>
    </p:spTree>
    <p:extLst>
      <p:ext uri="{BB962C8B-B14F-4D97-AF65-F5344CB8AC3E}">
        <p14:creationId xmlns:p14="http://schemas.microsoft.com/office/powerpoint/2010/main" val="1228994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ru-RU" altLang="zh-CN" sz="3500" b="1" baseline="0" dirty="0" smtClean="0">
                <a:solidFill>
                  <a:schemeClr val="tx1"/>
                </a:solidFill>
                <a:latin typeface="Huawei Sans" panose="020C0503030203020204" pitchFamily="34" charset="0"/>
                <a:ea typeface="方正兰亭黑简体" panose="02000000000000000000" pitchFamily="2" charset="-122"/>
              </a:rPr>
              <a:t>История изменений</a:t>
            </a:r>
            <a:endParaRPr lang="zh-CN" altLang="en-US" sz="3500" b="1" baseline="0" dirty="0" smtClean="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ru-RU"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Не для печати</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2648809557"/>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smtClean="0">
                          <a:ln>
                            <a:noFill/>
                          </a:ln>
                          <a:solidFill>
                            <a:schemeClr val="tx1"/>
                          </a:solidFill>
                          <a:effectLst/>
                          <a:latin typeface="方正兰亭黑简体" panose="02000000000000000000" pitchFamily="2" charset="-122"/>
                          <a:ea typeface="方正兰亭黑简体" panose="02000000000000000000" pitchFamily="2" charset="-122"/>
                        </a:rPr>
                        <a:t>Код курса</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smtClean="0">
                          <a:ln>
                            <a:noFill/>
                          </a:ln>
                          <a:solidFill>
                            <a:schemeClr val="tx1"/>
                          </a:solidFill>
                          <a:effectLst/>
                          <a:latin typeface="方正兰亭黑简体" panose="02000000000000000000" pitchFamily="2" charset="-122"/>
                          <a:ea typeface="方正兰亭黑简体" panose="02000000000000000000" pitchFamily="2" charset="-122"/>
                        </a:rPr>
                        <a:t>Продукт </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smtClean="0">
                          <a:ln>
                            <a:noFill/>
                          </a:ln>
                          <a:solidFill>
                            <a:schemeClr val="tx1"/>
                          </a:solidFill>
                          <a:effectLst/>
                          <a:latin typeface="方正兰亭黑简体" panose="02000000000000000000" pitchFamily="2" charset="-122"/>
                          <a:ea typeface="方正兰亭黑简体" panose="02000000000000000000" pitchFamily="2" charset="-122"/>
                        </a:rPr>
                        <a:t>Версия продукта</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800" b="1" i="0" u="none" strike="noStrike" cap="none" normalizeH="0" baseline="0" dirty="0" smtClean="0">
                          <a:ln>
                            <a:noFill/>
                          </a:ln>
                          <a:solidFill>
                            <a:schemeClr val="tx1"/>
                          </a:solidFill>
                          <a:effectLst/>
                          <a:latin typeface="方正兰亭黑简体" panose="02000000000000000000" pitchFamily="2" charset="-122"/>
                          <a:ea typeface="方正兰亭黑简体" panose="02000000000000000000" pitchFamily="2" charset="-122"/>
                        </a:rPr>
                        <a:t>Версия курса</a:t>
                      </a:r>
                      <a:endPar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754377019"/>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smtClean="0">
                          <a:ln>
                            <a:noFill/>
                          </a:ln>
                          <a:solidFill>
                            <a:schemeClr val="tx1"/>
                          </a:solidFill>
                          <a:effectLst/>
                          <a:latin typeface="方正兰亭黑简体" panose="02000000000000000000" pitchFamily="2" charset="-122"/>
                          <a:ea typeface="方正兰亭黑简体" panose="02000000000000000000" pitchFamily="2" charset="-122"/>
                        </a:rPr>
                        <a:t>Составлено</a:t>
                      </a:r>
                      <a:r>
                        <a:rPr kumimoji="1" lang="en-US" altLang="zh-CN" sz="1600" b="1" i="0" u="none" strike="noStrike" cap="none" normalizeH="0" baseline="0" dirty="0" smtClean="0">
                          <a:ln>
                            <a:noFill/>
                          </a:ln>
                          <a:solidFill>
                            <a:schemeClr val="tx1"/>
                          </a:solidFill>
                          <a:effectLst/>
                          <a:latin typeface="方正兰亭黑简体" panose="02000000000000000000" pitchFamily="2" charset="-122"/>
                          <a:ea typeface="方正兰亭黑简体" panose="02000000000000000000" pitchFamily="2" charset="-122"/>
                        </a:rPr>
                        <a:t>/ID</a:t>
                      </a:r>
                      <a:r>
                        <a:rPr kumimoji="1" lang="ru-RU" altLang="zh-CN" sz="1600" b="1" i="0" u="none" strike="noStrike" cap="none" normalizeH="0" baseline="0" dirty="0" smtClean="0">
                          <a:ln>
                            <a:noFill/>
                          </a:ln>
                          <a:solidFill>
                            <a:schemeClr val="tx1"/>
                          </a:solidFill>
                          <a:effectLst/>
                          <a:latin typeface="方正兰亭黑简体" panose="02000000000000000000" pitchFamily="2" charset="-122"/>
                          <a:ea typeface="方正兰亭黑简体" panose="02000000000000000000" pitchFamily="2" charset="-122"/>
                        </a:rPr>
                        <a:t> сотрудника</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smtClean="0">
                          <a:ln>
                            <a:noFill/>
                          </a:ln>
                          <a:solidFill>
                            <a:schemeClr val="tx1"/>
                          </a:solidFill>
                          <a:effectLst/>
                          <a:latin typeface="方正兰亭黑简体" panose="02000000000000000000" pitchFamily="2" charset="-122"/>
                          <a:ea typeface="方正兰亭黑简体" panose="02000000000000000000" pitchFamily="2" charset="-122"/>
                        </a:rPr>
                        <a:t>Дата </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smtClean="0">
                          <a:ln>
                            <a:noFill/>
                          </a:ln>
                          <a:solidFill>
                            <a:schemeClr val="tx1"/>
                          </a:solidFill>
                          <a:effectLst/>
                          <a:latin typeface="方正兰亭黑简体" panose="02000000000000000000" pitchFamily="2" charset="-122"/>
                          <a:ea typeface="方正兰亭黑简体" panose="02000000000000000000" pitchFamily="2" charset="-122"/>
                        </a:rPr>
                        <a:t>Проверено</a:t>
                      </a:r>
                      <a:r>
                        <a:rPr kumimoji="1" lang="en-US" altLang="zh-CN" sz="1600" b="1" i="0" u="none" strike="noStrike" cap="none" normalizeH="0" baseline="0" dirty="0" smtClean="0">
                          <a:ln>
                            <a:noFill/>
                          </a:ln>
                          <a:solidFill>
                            <a:schemeClr val="tx1"/>
                          </a:solidFill>
                          <a:effectLst/>
                          <a:latin typeface="方正兰亭黑简体" panose="02000000000000000000" pitchFamily="2" charset="-122"/>
                          <a:ea typeface="方正兰亭黑简体" panose="02000000000000000000" pitchFamily="2" charset="-122"/>
                        </a:rPr>
                        <a:t>/ID</a:t>
                      </a:r>
                      <a:r>
                        <a:rPr kumimoji="1" lang="ru-RU" altLang="zh-CN" sz="1600" b="1" i="0" u="none" strike="noStrike" cap="none" normalizeH="0" baseline="0" dirty="0" smtClean="0">
                          <a:ln>
                            <a:noFill/>
                          </a:ln>
                          <a:solidFill>
                            <a:schemeClr val="tx1"/>
                          </a:solidFill>
                          <a:effectLst/>
                          <a:latin typeface="方正兰亭黑简体" panose="02000000000000000000" pitchFamily="2" charset="-122"/>
                          <a:ea typeface="方正兰亭黑简体" panose="02000000000000000000" pitchFamily="2" charset="-122"/>
                        </a:rPr>
                        <a:t> сотрудника</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smtClean="0">
                          <a:ln>
                            <a:noFill/>
                          </a:ln>
                          <a:solidFill>
                            <a:schemeClr val="tx1"/>
                          </a:solidFill>
                          <a:effectLst/>
                          <a:latin typeface="方正兰亭黑简体" panose="02000000000000000000" pitchFamily="2" charset="-122"/>
                          <a:ea typeface="方正兰亭黑简体" panose="02000000000000000000" pitchFamily="2" charset="-122"/>
                        </a:rPr>
                        <a:t>Новый/Обновление</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Код курса</a:t>
            </a:r>
            <a:endParaRPr lang="en-US" altLang="zh-CN" dirty="0"/>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Продукт </a:t>
            </a:r>
            <a:endParaRPr lang="en-US" altLang="zh-CN" dirty="0"/>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Составлено</a:t>
            </a:r>
            <a:r>
              <a:rPr lang="en-US" altLang="zh-CN" dirty="0" smtClean="0"/>
              <a:t>/ID</a:t>
            </a:r>
            <a:r>
              <a:rPr lang="ru-RU" altLang="zh-CN" dirty="0" smtClean="0"/>
              <a:t> сотрудника</a:t>
            </a:r>
            <a:endParaRPr lang="en-US" altLang="zh-CN" dirty="0"/>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Проверено/</a:t>
            </a:r>
            <a:r>
              <a:rPr lang="en-US" altLang="zh-CN" dirty="0" smtClean="0"/>
              <a:t>ID</a:t>
            </a:r>
            <a:r>
              <a:rPr lang="ru-RU" altLang="zh-CN" dirty="0" smtClean="0"/>
              <a:t> сотрудника</a:t>
            </a:r>
            <a:endParaRPr lang="en-US" altLang="zh-CN" dirty="0"/>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smtClean="0"/>
              <a:t>Тип</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Составлено</a:t>
            </a:r>
            <a:r>
              <a:rPr lang="en-US" altLang="zh-CN" dirty="0" smtClean="0"/>
              <a:t>/ID</a:t>
            </a:r>
            <a:r>
              <a:rPr lang="ru-RU" altLang="zh-CN" dirty="0" smtClean="0"/>
              <a:t> сотрудника</a:t>
            </a:r>
            <a:endParaRPr lang="en-US" altLang="zh-CN" dirty="0"/>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Проверено/</a:t>
            </a:r>
            <a:r>
              <a:rPr lang="en-US" altLang="zh-CN" dirty="0" smtClean="0"/>
              <a:t>ID</a:t>
            </a:r>
            <a:r>
              <a:rPr lang="ru-RU" altLang="zh-CN" dirty="0" smtClean="0"/>
              <a:t> сотрудника</a:t>
            </a:r>
            <a:endParaRPr lang="en-US" altLang="zh-CN" dirty="0"/>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smtClean="0"/>
              <a:t>Тип</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Составлено</a:t>
            </a:r>
            <a:r>
              <a:rPr lang="en-US" altLang="zh-CN" dirty="0" smtClean="0"/>
              <a:t>/ID</a:t>
            </a:r>
            <a:r>
              <a:rPr lang="ru-RU" altLang="zh-CN" dirty="0" smtClean="0"/>
              <a:t> сотрудника</a:t>
            </a:r>
            <a:endParaRPr lang="en-US" altLang="zh-CN" dirty="0"/>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Проверено/</a:t>
            </a:r>
            <a:r>
              <a:rPr lang="en-US" altLang="zh-CN" dirty="0" smtClean="0"/>
              <a:t>ID</a:t>
            </a:r>
            <a:r>
              <a:rPr lang="ru-RU" altLang="zh-CN" dirty="0" smtClean="0"/>
              <a:t> сотрудника</a:t>
            </a:r>
            <a:endParaRPr lang="en-US" altLang="zh-CN" dirty="0"/>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smtClean="0"/>
              <a:t>Тип</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Составлено</a:t>
            </a:r>
            <a:r>
              <a:rPr lang="en-US" altLang="zh-CN" dirty="0" smtClean="0"/>
              <a:t>/ID</a:t>
            </a:r>
            <a:r>
              <a:rPr lang="ru-RU" altLang="zh-CN" dirty="0" smtClean="0"/>
              <a:t> сотрудника</a:t>
            </a:r>
            <a:endParaRPr lang="en-US" altLang="zh-CN" dirty="0"/>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Проверено/</a:t>
            </a:r>
            <a:r>
              <a:rPr lang="en-US" altLang="zh-CN" dirty="0" smtClean="0"/>
              <a:t>ID</a:t>
            </a:r>
            <a:r>
              <a:rPr lang="ru-RU" altLang="zh-CN" dirty="0" smtClean="0"/>
              <a:t> сотрудника</a:t>
            </a:r>
            <a:endParaRPr lang="en-US" altLang="zh-CN" dirty="0"/>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smtClean="0"/>
              <a:t>Тип</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Составлено</a:t>
            </a:r>
            <a:r>
              <a:rPr lang="en-US" altLang="zh-CN" dirty="0" smtClean="0"/>
              <a:t>/ID</a:t>
            </a:r>
            <a:r>
              <a:rPr lang="ru-RU" altLang="zh-CN" dirty="0" smtClean="0"/>
              <a:t> сотрудника</a:t>
            </a:r>
            <a:endParaRPr lang="en-US" altLang="zh-CN" dirty="0"/>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Проверено/</a:t>
            </a:r>
            <a:r>
              <a:rPr lang="en-US" altLang="zh-CN" dirty="0" smtClean="0"/>
              <a:t>ID</a:t>
            </a:r>
            <a:r>
              <a:rPr lang="ru-RU" altLang="zh-CN" dirty="0" smtClean="0"/>
              <a:t> сотрудника</a:t>
            </a:r>
            <a:endParaRPr lang="en-US" altLang="zh-CN" dirty="0"/>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smtClean="0"/>
              <a:t>Тип</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Составлено</a:t>
            </a:r>
            <a:r>
              <a:rPr lang="en-US" altLang="zh-CN" dirty="0" smtClean="0"/>
              <a:t>/ID</a:t>
            </a:r>
            <a:r>
              <a:rPr lang="ru-RU" altLang="zh-CN" dirty="0" smtClean="0"/>
              <a:t> сотрудника</a:t>
            </a:r>
            <a:endParaRPr lang="en-US" altLang="zh-CN" dirty="0"/>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smtClean="0"/>
              <a:t>Проверено/</a:t>
            </a:r>
            <a:r>
              <a:rPr lang="en-US" altLang="zh-CN" dirty="0" smtClean="0"/>
              <a:t>ID</a:t>
            </a:r>
            <a:r>
              <a:rPr lang="ru-RU" altLang="zh-CN" dirty="0" smtClean="0"/>
              <a:t> сотрудника</a:t>
            </a:r>
            <a:endParaRPr lang="en-US" altLang="zh-CN" dirty="0"/>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smtClean="0"/>
              <a:t>Тип</a:t>
            </a:r>
            <a:endParaRPr lang="zh-CN" altLang="en-US" dirty="0"/>
          </a:p>
        </p:txBody>
      </p:sp>
    </p:spTree>
    <p:extLst>
      <p:ext uri="{BB962C8B-B14F-4D97-AF65-F5344CB8AC3E}">
        <p14:creationId xmlns:p14="http://schemas.microsoft.com/office/powerpoint/2010/main" val="28474146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32089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ru-RU"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Вопросы</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916392" y="296368"/>
            <a:ext cx="8264136"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683029"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821546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8167092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499" y="408779"/>
            <a:ext cx="3338809"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ru-RU"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Заключение</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10736145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5100625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8467678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2403327" y="2637135"/>
            <a:ext cx="7385355" cy="1598831"/>
            <a:chOff x="2556667" y="2345035"/>
            <a:chExt cx="7388239" cy="1598831"/>
          </a:xfrm>
        </p:grpSpPr>
        <p:sp>
          <p:nvSpPr>
            <p:cNvPr id="14" name="矩形 13"/>
            <p:cNvSpPr/>
            <p:nvPr userDrawn="1"/>
          </p:nvSpPr>
          <p:spPr>
            <a:xfrm>
              <a:off x="2556667" y="2345035"/>
              <a:ext cx="7388239" cy="923010"/>
            </a:xfrm>
            <a:prstGeom prst="rect">
              <a:avLst/>
            </a:prstGeom>
            <a:noFill/>
          </p:spPr>
          <p:txBody>
            <a:bodyPr wrap="none" lIns="91440" tIns="45720" rIns="91440" bIns="45720">
              <a:spAutoFit/>
            </a:bodyPr>
            <a:lstStyle/>
            <a:p>
              <a:pPr algn="ctr" fontAlgn="ctr"/>
              <a:r>
                <a:rPr lang="ru-RU" altLang="zh-CN" sz="5398"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Спасибо за внимание!</a:t>
              </a:r>
              <a:endPar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2850141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5811070"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ru-RU"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Авторские права</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 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t>
            </a:r>
            <a:r>
              <a:rPr lang="ru-RU"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Все права защищены</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 </a:t>
            </a:r>
            <a:endPar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2256057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 xmlns:a16="http://schemas.microsoft.com/office/drawing/2014/main" id="{18ED692C-39CB-4AC0-81F6-D21CDD086EE4}"/>
              </a:ext>
            </a:extLst>
          </p:cNvPr>
          <p:cNvSpPr txBox="1"/>
          <p:nvPr userDrawn="1"/>
        </p:nvSpPr>
        <p:spPr bwMode="auto">
          <a:xfrm>
            <a:off x="1492642" y="408779"/>
            <a:ext cx="3252545"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ru-RU"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Предисловие</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695951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ru-RU" altLang="zh-CN"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Цели </a:t>
            </a:r>
            <a:endPar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007277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3024336"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ru-RU"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Содержание </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7850270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597353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20766949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13303934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5456839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01979"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ru-RU"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Стр.</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5684432"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ru-RU"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Авторские</a:t>
            </a:r>
            <a:r>
              <a:rPr lang="ru-RU"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 права</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t>
            </a:r>
            <a:r>
              <a:rPr lang="ru-RU"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Все права защищены</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 </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表格表头</a:t>
              </a:r>
            </a:p>
          </p:txBody>
        </p:sp>
        <p:sp>
          <p:nvSpPr>
            <p:cNvPr id="61" name="文本框 60">
              <a:extLst>
                <a:ext uri="{FF2B5EF4-FFF2-40B4-BE49-F238E27FC236}">
                  <a16:creationId xmlns=""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文字边框</a:t>
              </a:r>
            </a:p>
          </p:txBody>
        </p:sp>
        <p:sp>
          <p:nvSpPr>
            <p:cNvPr id="62" name="文本框 61">
              <a:extLst>
                <a:ext uri="{FF2B5EF4-FFF2-40B4-BE49-F238E27FC236}">
                  <a16:creationId xmlns=""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导航灰底</a:t>
              </a:r>
            </a:p>
          </p:txBody>
        </p:sp>
        <p:sp>
          <p:nvSpPr>
            <p:cNvPr id="63" name="文本框 62">
              <a:extLst>
                <a:ext uri="{FF2B5EF4-FFF2-40B4-BE49-F238E27FC236}">
                  <a16:creationId xmlns=""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红</a:t>
              </a:r>
            </a:p>
          </p:txBody>
        </p:sp>
        <p:sp>
          <p:nvSpPr>
            <p:cNvPr id="64" name="文本框 63">
              <a:extLst>
                <a:ext uri="{FF2B5EF4-FFF2-40B4-BE49-F238E27FC236}">
                  <a16:creationId xmlns=""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文字底色</a:t>
              </a:r>
            </a:p>
          </p:txBody>
        </p:sp>
        <p:sp>
          <p:nvSpPr>
            <p:cNvPr id="65" name="矩形 64">
              <a:extLst>
                <a:ext uri="{FF2B5EF4-FFF2-40B4-BE49-F238E27FC236}">
                  <a16:creationId xmlns=""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备用</a:t>
              </a:r>
            </a:p>
          </p:txBody>
        </p:sp>
        <p:sp>
          <p:nvSpPr>
            <p:cNvPr id="68" name="矩形 67">
              <a:extLst>
                <a:ext uri="{FF2B5EF4-FFF2-40B4-BE49-F238E27FC236}">
                  <a16:creationId xmlns=""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绿</a:t>
              </a:r>
            </a:p>
          </p:txBody>
        </p:sp>
      </p:grpSp>
    </p:spTree>
    <p:extLst>
      <p:ext uri="{BB962C8B-B14F-4D97-AF65-F5344CB8AC3E}">
        <p14:creationId xmlns:p14="http://schemas.microsoft.com/office/powerpoint/2010/main" val="1444992561"/>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100000"/>
        <a:buFont typeface="Huawei Sans" panose="020C0503030203020204" pitchFamily="34" charset="0"/>
        <a:buChar char="▫"/>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7.png"/><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 name="文本占位符 22"/>
          <p:cNvSpPr>
            <a:spLocks noGrp="1"/>
          </p:cNvSpPr>
          <p:nvPr>
            <p:ph type="body" sz="quarter" idx="17"/>
          </p:nvPr>
        </p:nvSpPr>
        <p:spPr/>
        <p:txBody>
          <a:bodyPr wrap="square">
            <a:noAutofit/>
          </a:bodyPr>
          <a:lstStyle/>
          <a:p>
            <a:pPr lvl="0"/>
            <a:r>
              <a:rPr lang="en-US" altLang="zh-CN" dirty="0">
                <a:latin typeface="Huawei Sans" panose="020C0503030203020204" pitchFamily="34" charset="0"/>
              </a:rPr>
              <a:t>Product</a:t>
            </a:r>
          </a:p>
        </p:txBody>
      </p:sp>
      <p:sp>
        <p:nvSpPr>
          <p:cNvPr id="28" name="文本占位符 27"/>
          <p:cNvSpPr>
            <a:spLocks noGrp="1"/>
          </p:cNvSpPr>
          <p:nvPr>
            <p:ph type="body" sz="quarter" idx="18"/>
          </p:nvPr>
        </p:nvSpPr>
        <p:spPr/>
        <p:txBody>
          <a:bodyPr wrap="square">
            <a:noAutofit/>
          </a:bodyPr>
          <a:lstStyle/>
          <a:p>
            <a:r>
              <a:rPr lang="en-US" altLang="zh-CN" dirty="0">
                <a:latin typeface="Huawei Sans" panose="020C0503030203020204" pitchFamily="34" charset="0"/>
              </a:rPr>
              <a:t>Update</a:t>
            </a:r>
          </a:p>
        </p:txBody>
      </p:sp>
      <p:sp>
        <p:nvSpPr>
          <p:cNvPr id="32" name="文本占位符 31"/>
          <p:cNvSpPr>
            <a:spLocks noGrp="1"/>
          </p:cNvSpPr>
          <p:nvPr>
            <p:ph type="body" sz="quarter" idx="19"/>
          </p:nvPr>
        </p:nvSpPr>
        <p:spPr/>
        <p:txBody>
          <a:bodyPr wrap="square">
            <a:noAutofit/>
          </a:bodyPr>
          <a:lstStyle/>
          <a:p>
            <a:r>
              <a:rPr lang="en-US" altLang="zh-CN" dirty="0">
                <a:latin typeface="Huawei Sans" panose="020C0503030203020204" pitchFamily="34" charset="0"/>
              </a:rPr>
              <a:t>Update</a:t>
            </a:r>
          </a:p>
        </p:txBody>
      </p:sp>
      <p:sp>
        <p:nvSpPr>
          <p:cNvPr id="36" name="文本占位符 35"/>
          <p:cNvSpPr>
            <a:spLocks noGrp="1"/>
          </p:cNvSpPr>
          <p:nvPr>
            <p:ph type="body" sz="quarter" idx="20"/>
          </p:nvPr>
        </p:nvSpPr>
        <p:spPr/>
        <p:txBody>
          <a:bodyPr wrap="square">
            <a:noAutofit/>
          </a:bodyPr>
          <a:lstStyle/>
          <a:p>
            <a:r>
              <a:rPr lang="en-US" altLang="zh-CN" dirty="0">
                <a:latin typeface="Huawei Sans" panose="020C0503030203020204" pitchFamily="34" charset="0"/>
              </a:rPr>
              <a:t>Update</a:t>
            </a:r>
          </a:p>
        </p:txBody>
      </p:sp>
      <p:sp>
        <p:nvSpPr>
          <p:cNvPr id="4" name="文本占位符 3"/>
          <p:cNvSpPr>
            <a:spLocks noGrp="1"/>
          </p:cNvSpPr>
          <p:nvPr>
            <p:ph type="body" sz="quarter" idx="13"/>
          </p:nvPr>
        </p:nvSpPr>
        <p:spPr/>
        <p:txBody>
          <a:bodyPr wrap="square">
            <a:noAutofit/>
          </a:bodyPr>
          <a:lstStyle/>
          <a:p>
            <a:r>
              <a:rPr lang="ru-RU" dirty="0" smtClean="0">
                <a:latin typeface="Huawei Sans" panose="020C0503030203020204" pitchFamily="34" charset="0"/>
              </a:rPr>
              <a:t>Чжан Линьжуй (</a:t>
            </a:r>
            <a:r>
              <a:rPr lang="en-US" dirty="0" smtClean="0"/>
              <a:t>Zhang </a:t>
            </a:r>
            <a:r>
              <a:rPr dirty="0" smtClean="0">
                <a:latin typeface="Huawei Sans" panose="020C0503030203020204" pitchFamily="34" charset="0"/>
              </a:rPr>
              <a:t>Linrui</a:t>
            </a:r>
            <a:r>
              <a:rPr lang="ru-RU" dirty="0" smtClean="0">
                <a:latin typeface="Huawei Sans" panose="020C0503030203020204" pitchFamily="34" charset="0"/>
              </a:rPr>
              <a:t>)</a:t>
            </a:r>
            <a:r>
              <a:rPr dirty="0" smtClean="0">
                <a:latin typeface="Huawei Sans" panose="020C0503030203020204" pitchFamily="34" charset="0"/>
              </a:rPr>
              <a:t>/zwx570554</a:t>
            </a:r>
            <a:endParaRPr lang="zh-CN" altLang="en-US" dirty="0">
              <a:latin typeface="Huawei Sans" panose="020C0503030203020204" pitchFamily="34" charset="0"/>
            </a:endParaRPr>
          </a:p>
        </p:txBody>
      </p:sp>
      <p:sp>
        <p:nvSpPr>
          <p:cNvPr id="5" name="文本占位符 4"/>
          <p:cNvSpPr>
            <a:spLocks noGrp="1"/>
          </p:cNvSpPr>
          <p:nvPr>
            <p:ph type="body" sz="quarter" idx="14"/>
          </p:nvPr>
        </p:nvSpPr>
        <p:spPr/>
        <p:txBody>
          <a:bodyPr wrap="square">
            <a:noAutofit/>
          </a:bodyPr>
          <a:lstStyle/>
          <a:p>
            <a:r>
              <a:rPr lang="ru-RU" dirty="0" smtClean="0">
                <a:latin typeface="Huawei Sans" panose="020C0503030203020204" pitchFamily="34" charset="0"/>
              </a:rPr>
              <a:t>08.12.</a:t>
            </a:r>
            <a:r>
              <a:rPr dirty="0" smtClean="0">
                <a:latin typeface="Huawei Sans" panose="020C0503030203020204" pitchFamily="34" charset="0"/>
              </a:rPr>
              <a:t>2019</a:t>
            </a:r>
            <a:endParaRPr lang="zh-CN" altLang="en-US" dirty="0">
              <a:latin typeface="Huawei Sans" panose="020C0503030203020204" pitchFamily="34" charset="0"/>
            </a:endParaRPr>
          </a:p>
        </p:txBody>
      </p:sp>
      <p:sp>
        <p:nvSpPr>
          <p:cNvPr id="15" name="文本占位符 14"/>
          <p:cNvSpPr>
            <a:spLocks noGrp="1"/>
          </p:cNvSpPr>
          <p:nvPr>
            <p:ph type="body" sz="quarter" idx="15"/>
          </p:nvPr>
        </p:nvSpPr>
        <p:spPr/>
        <p:txBody>
          <a:bodyPr wrap="square">
            <a:noAutofit/>
          </a:bodyPr>
          <a:lstStyle/>
          <a:p>
            <a:endParaRPr lang="en-US" altLang="zh-CN" dirty="0">
              <a:latin typeface="Huawei Sans" panose="020C0503030203020204" pitchFamily="34" charset="0"/>
            </a:endParaRPr>
          </a:p>
        </p:txBody>
      </p:sp>
      <p:sp>
        <p:nvSpPr>
          <p:cNvPr id="19" name="文本占位符 18"/>
          <p:cNvSpPr>
            <a:spLocks noGrp="1"/>
          </p:cNvSpPr>
          <p:nvPr>
            <p:ph type="body" sz="quarter" idx="16"/>
          </p:nvPr>
        </p:nvSpPr>
        <p:spPr/>
        <p:txBody>
          <a:bodyPr wrap="square">
            <a:noAutofit/>
          </a:bodyPr>
          <a:lstStyle/>
          <a:p>
            <a:pPr lvl="0"/>
            <a:endParaRPr lang="en-US" altLang="zh-CN" dirty="0">
              <a:latin typeface="Huawei Sans" panose="020C0503030203020204" pitchFamily="34" charset="0"/>
            </a:endParaRPr>
          </a:p>
        </p:txBody>
      </p:sp>
      <p:sp>
        <p:nvSpPr>
          <p:cNvPr id="40" name="文本占位符 39"/>
          <p:cNvSpPr>
            <a:spLocks noGrp="1"/>
          </p:cNvSpPr>
          <p:nvPr>
            <p:ph type="body" sz="quarter" idx="21"/>
          </p:nvPr>
        </p:nvSpPr>
        <p:spPr/>
        <p:txBody>
          <a:bodyPr wrap="square">
            <a:noAutofit/>
          </a:bodyPr>
          <a:lstStyle/>
          <a:p>
            <a:endParaRPr lang="en-US" altLang="zh-CN" dirty="0">
              <a:latin typeface="Huawei Sans" panose="020C0503030203020204" pitchFamily="34" charset="0"/>
            </a:endParaRPr>
          </a:p>
        </p:txBody>
      </p:sp>
      <p:sp>
        <p:nvSpPr>
          <p:cNvPr id="44" name="文本占位符 43"/>
          <p:cNvSpPr>
            <a:spLocks noGrp="1"/>
          </p:cNvSpPr>
          <p:nvPr>
            <p:ph type="body" sz="quarter" idx="22"/>
          </p:nvPr>
        </p:nvSpPr>
        <p:spPr/>
        <p:txBody>
          <a:bodyPr wrap="square">
            <a:noAutofit/>
          </a:bodyPr>
          <a:lstStyle/>
          <a:p>
            <a:r>
              <a:rPr lang="ru-RU" altLang="zh-CN" dirty="0" smtClean="0">
                <a:latin typeface="Huawei Sans" panose="020C0503030203020204" pitchFamily="34" charset="0"/>
              </a:rPr>
              <a:t>Дата</a:t>
            </a:r>
            <a:endParaRPr lang="en-US" altLang="zh-CN" dirty="0">
              <a:latin typeface="Huawei Sans" panose="020C0503030203020204" pitchFamily="34" charset="0"/>
            </a:endParaRPr>
          </a:p>
        </p:txBody>
      </p:sp>
      <p:sp>
        <p:nvSpPr>
          <p:cNvPr id="6" name="文本占位符 5"/>
          <p:cNvSpPr>
            <a:spLocks noGrp="1"/>
          </p:cNvSpPr>
          <p:nvPr>
            <p:ph type="body" sz="quarter" idx="23"/>
          </p:nvPr>
        </p:nvSpPr>
        <p:spPr/>
        <p:txBody>
          <a:bodyPr/>
          <a:lstStyle/>
          <a:p>
            <a:endParaRPr lang="zh-CN" altLang="en-US"/>
          </a:p>
        </p:txBody>
      </p:sp>
      <p:sp>
        <p:nvSpPr>
          <p:cNvPr id="8" name="文本占位符 7"/>
          <p:cNvSpPr>
            <a:spLocks noGrp="1"/>
          </p:cNvSpPr>
          <p:nvPr>
            <p:ph type="body" sz="quarter" idx="24"/>
          </p:nvPr>
        </p:nvSpPr>
        <p:spPr/>
        <p:txBody>
          <a:bodyPr/>
          <a:lstStyle/>
          <a:p>
            <a:endParaRPr lang="zh-CN" altLang="en-US" dirty="0"/>
          </a:p>
        </p:txBody>
      </p:sp>
      <p:sp>
        <p:nvSpPr>
          <p:cNvPr id="9" name="文本占位符 8"/>
          <p:cNvSpPr>
            <a:spLocks noGrp="1"/>
          </p:cNvSpPr>
          <p:nvPr>
            <p:ph type="body" sz="quarter" idx="25"/>
          </p:nvPr>
        </p:nvSpPr>
        <p:spPr/>
        <p:txBody>
          <a:bodyPr/>
          <a:lstStyle/>
          <a:p>
            <a:endParaRPr lang="zh-CN" altLang="en-US" dirty="0"/>
          </a:p>
        </p:txBody>
      </p:sp>
      <p:sp>
        <p:nvSpPr>
          <p:cNvPr id="10" name="文本占位符 9"/>
          <p:cNvSpPr>
            <a:spLocks noGrp="1"/>
          </p:cNvSpPr>
          <p:nvPr>
            <p:ph type="body" sz="quarter" idx="26"/>
          </p:nvPr>
        </p:nvSpPr>
        <p:spPr/>
        <p:txBody>
          <a:bodyPr/>
          <a:lstStyle/>
          <a:p>
            <a:r>
              <a:rPr lang="ru-RU" altLang="zh-CN" dirty="0"/>
              <a:t>Дата</a:t>
            </a:r>
            <a:endParaRPr lang="zh-CN" altLang="en-US" dirty="0"/>
          </a:p>
        </p:txBody>
      </p:sp>
      <p:sp>
        <p:nvSpPr>
          <p:cNvPr id="11" name="文本占位符 10"/>
          <p:cNvSpPr>
            <a:spLocks noGrp="1"/>
          </p:cNvSpPr>
          <p:nvPr>
            <p:ph type="body" sz="quarter" idx="27"/>
          </p:nvPr>
        </p:nvSpPr>
        <p:spPr/>
        <p:txBody>
          <a:bodyPr/>
          <a:lstStyle/>
          <a:p>
            <a:endParaRPr lang="zh-CN" altLang="en-US"/>
          </a:p>
        </p:txBody>
      </p:sp>
      <p:sp>
        <p:nvSpPr>
          <p:cNvPr id="12" name="文本占位符 11"/>
          <p:cNvSpPr>
            <a:spLocks noGrp="1"/>
          </p:cNvSpPr>
          <p:nvPr>
            <p:ph type="body" sz="quarter" idx="28"/>
          </p:nvPr>
        </p:nvSpPr>
        <p:spPr/>
        <p:txBody>
          <a:bodyPr/>
          <a:lstStyle/>
          <a:p>
            <a:endParaRPr lang="zh-CN" altLang="en-US"/>
          </a:p>
        </p:txBody>
      </p:sp>
      <p:sp>
        <p:nvSpPr>
          <p:cNvPr id="13" name="文本占位符 12"/>
          <p:cNvSpPr>
            <a:spLocks noGrp="1"/>
          </p:cNvSpPr>
          <p:nvPr>
            <p:ph type="body" sz="quarter" idx="29"/>
          </p:nvPr>
        </p:nvSpPr>
        <p:spPr/>
        <p:txBody>
          <a:bodyPr/>
          <a:lstStyle/>
          <a:p>
            <a:endParaRPr lang="zh-CN" altLang="en-US" dirty="0"/>
          </a:p>
        </p:txBody>
      </p:sp>
      <p:sp>
        <p:nvSpPr>
          <p:cNvPr id="14" name="文本占位符 13"/>
          <p:cNvSpPr>
            <a:spLocks noGrp="1"/>
          </p:cNvSpPr>
          <p:nvPr>
            <p:ph type="body" sz="quarter" idx="30"/>
          </p:nvPr>
        </p:nvSpPr>
        <p:spPr/>
        <p:txBody>
          <a:bodyPr/>
          <a:lstStyle/>
          <a:p>
            <a:r>
              <a:rPr lang="ru-RU" altLang="zh-CN" dirty="0"/>
              <a:t>Дата</a:t>
            </a:r>
            <a:endParaRPr lang="zh-CN" altLang="en-US" dirty="0"/>
          </a:p>
        </p:txBody>
      </p:sp>
      <p:sp>
        <p:nvSpPr>
          <p:cNvPr id="16" name="文本占位符 15"/>
          <p:cNvSpPr>
            <a:spLocks noGrp="1"/>
          </p:cNvSpPr>
          <p:nvPr>
            <p:ph type="body" sz="quarter" idx="31"/>
          </p:nvPr>
        </p:nvSpPr>
        <p:spPr/>
        <p:txBody>
          <a:bodyPr/>
          <a:lstStyle/>
          <a:p>
            <a:endParaRPr lang="zh-CN" altLang="en-US"/>
          </a:p>
        </p:txBody>
      </p:sp>
      <p:sp>
        <p:nvSpPr>
          <p:cNvPr id="17" name="文本占位符 16"/>
          <p:cNvSpPr>
            <a:spLocks noGrp="1"/>
          </p:cNvSpPr>
          <p:nvPr>
            <p:ph type="body" sz="quarter" idx="32"/>
          </p:nvPr>
        </p:nvSpPr>
        <p:spPr/>
        <p:txBody>
          <a:bodyPr/>
          <a:lstStyle/>
          <a:p>
            <a:endParaRPr lang="zh-CN" altLang="en-US"/>
          </a:p>
        </p:txBody>
      </p:sp>
      <p:sp>
        <p:nvSpPr>
          <p:cNvPr id="18" name="文本占位符 17"/>
          <p:cNvSpPr>
            <a:spLocks noGrp="1"/>
          </p:cNvSpPr>
          <p:nvPr>
            <p:ph type="body" sz="quarter" idx="33"/>
          </p:nvPr>
        </p:nvSpPr>
        <p:spPr/>
        <p:txBody>
          <a:bodyPr/>
          <a:lstStyle/>
          <a:p>
            <a:endParaRPr lang="zh-CN" altLang="en-US"/>
          </a:p>
        </p:txBody>
      </p:sp>
      <p:sp>
        <p:nvSpPr>
          <p:cNvPr id="20" name="文本占位符 19"/>
          <p:cNvSpPr>
            <a:spLocks noGrp="1"/>
          </p:cNvSpPr>
          <p:nvPr>
            <p:ph type="body" sz="quarter" idx="34"/>
          </p:nvPr>
        </p:nvSpPr>
        <p:spPr/>
        <p:txBody>
          <a:bodyPr/>
          <a:lstStyle/>
          <a:p>
            <a:r>
              <a:rPr lang="ru-RU" altLang="zh-CN" dirty="0"/>
              <a:t>Дата</a:t>
            </a:r>
            <a:endParaRPr lang="zh-CN" altLang="en-US" dirty="0"/>
          </a:p>
        </p:txBody>
      </p:sp>
      <p:sp>
        <p:nvSpPr>
          <p:cNvPr id="21" name="文本占位符 20"/>
          <p:cNvSpPr>
            <a:spLocks noGrp="1"/>
          </p:cNvSpPr>
          <p:nvPr>
            <p:ph type="body" sz="quarter" idx="35"/>
          </p:nvPr>
        </p:nvSpPr>
        <p:spPr/>
        <p:txBody>
          <a:bodyPr/>
          <a:lstStyle/>
          <a:p>
            <a:endParaRPr lang="zh-CN" altLang="en-US"/>
          </a:p>
        </p:txBody>
      </p:sp>
      <p:sp>
        <p:nvSpPr>
          <p:cNvPr id="22" name="文本占位符 21"/>
          <p:cNvSpPr>
            <a:spLocks noGrp="1"/>
          </p:cNvSpPr>
          <p:nvPr>
            <p:ph type="body" sz="quarter" idx="36"/>
          </p:nvPr>
        </p:nvSpPr>
        <p:spPr/>
        <p:txBody>
          <a:bodyPr/>
          <a:lstStyle/>
          <a:p>
            <a:endParaRPr lang="zh-CN" altLang="en-US"/>
          </a:p>
        </p:txBody>
      </p:sp>
      <p:sp>
        <p:nvSpPr>
          <p:cNvPr id="24" name="文本占位符 23"/>
          <p:cNvSpPr>
            <a:spLocks noGrp="1"/>
          </p:cNvSpPr>
          <p:nvPr>
            <p:ph type="body" sz="quarter" idx="37"/>
          </p:nvPr>
        </p:nvSpPr>
        <p:spPr/>
        <p:txBody>
          <a:bodyPr/>
          <a:lstStyle/>
          <a:p>
            <a:endParaRPr lang="zh-CN" altLang="en-US" dirty="0"/>
          </a:p>
        </p:txBody>
      </p:sp>
      <p:sp>
        <p:nvSpPr>
          <p:cNvPr id="25" name="文本占位符 24"/>
          <p:cNvSpPr>
            <a:spLocks noGrp="1"/>
          </p:cNvSpPr>
          <p:nvPr>
            <p:ph type="body" sz="quarter" idx="38"/>
          </p:nvPr>
        </p:nvSpPr>
        <p:spPr/>
        <p:txBody>
          <a:bodyPr/>
          <a:lstStyle/>
          <a:p>
            <a:r>
              <a:rPr lang="ru-RU" altLang="zh-CN" dirty="0"/>
              <a:t>Дата</a:t>
            </a:r>
            <a:endParaRPr lang="zh-CN" altLang="en-US" dirty="0"/>
          </a:p>
        </p:txBody>
      </p:sp>
      <p:sp>
        <p:nvSpPr>
          <p:cNvPr id="26" name="文本占位符 25"/>
          <p:cNvSpPr>
            <a:spLocks noGrp="1"/>
          </p:cNvSpPr>
          <p:nvPr>
            <p:ph type="body" sz="quarter" idx="39"/>
          </p:nvPr>
        </p:nvSpPr>
        <p:spPr/>
        <p:txBody>
          <a:bodyPr/>
          <a:lstStyle/>
          <a:p>
            <a:endParaRPr lang="zh-CN" altLang="en-US"/>
          </a:p>
        </p:txBody>
      </p:sp>
      <p:sp>
        <p:nvSpPr>
          <p:cNvPr id="47" name="文本占位符 4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8594436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gn="l">
              <a:spcBef>
                <a:spcPts val="0"/>
              </a:spcBef>
            </a:pPr>
            <a:r>
              <a:rPr lang="ru-RU" sz="1600" dirty="0">
                <a:latin typeface="Huawei Sans" panose="020C0503030203020204" pitchFamily="34" charset="0"/>
              </a:rPr>
              <a:t>Заголовок IPv6 состоит из обязательного основного заголовка IPv6 и опциональных расширенных заголовков.</a:t>
            </a:r>
          </a:p>
          <a:p>
            <a:pPr algn="l">
              <a:spcBef>
                <a:spcPts val="0"/>
              </a:spcBef>
            </a:pPr>
            <a:r>
              <a:rPr lang="ru-RU" sz="1600" dirty="0">
                <a:latin typeface="Huawei Sans" panose="020C0503030203020204" pitchFamily="34" charset="0"/>
              </a:rPr>
              <a:t>Основной заголовок предоставляет базовую информацию для переадресации пакетов и анализируется всеми устройствами на пути переадресации.</a:t>
            </a:r>
          </a:p>
        </p:txBody>
      </p:sp>
      <p:sp>
        <p:nvSpPr>
          <p:cNvPr id="3" name="标题 2"/>
          <p:cNvSpPr>
            <a:spLocks noGrp="1"/>
          </p:cNvSpPr>
          <p:nvPr>
            <p:ph type="title"/>
          </p:nvPr>
        </p:nvSpPr>
        <p:spPr/>
        <p:txBody>
          <a:bodyPr wrap="square">
            <a:noAutofit/>
          </a:bodyPr>
          <a:lstStyle/>
          <a:p>
            <a:r>
              <a:rPr lang="ru-RU" dirty="0">
                <a:latin typeface="Huawei Sans" panose="020C0503030203020204" pitchFamily="34" charset="0"/>
              </a:rPr>
              <a:t>Основной заголовок IPv6</a:t>
            </a:r>
          </a:p>
        </p:txBody>
      </p:sp>
      <p:graphicFrame>
        <p:nvGraphicFramePr>
          <p:cNvPr id="25" name="表格 24"/>
          <p:cNvGraphicFramePr>
            <a:graphicFrameLocks noGrp="1"/>
          </p:cNvGraphicFramePr>
          <p:nvPr>
            <p:extLst/>
          </p:nvPr>
        </p:nvGraphicFramePr>
        <p:xfrm>
          <a:off x="1084319" y="3024514"/>
          <a:ext cx="4679999" cy="2717259"/>
        </p:xfrm>
        <a:graphic>
          <a:graphicData uri="http://schemas.openxmlformats.org/drawingml/2006/table">
            <a:tbl>
              <a:tblPr firstRow="1" bandRow="1">
                <a:tableStyleId>{2D5ABB26-0587-4C30-8999-92F81FD0307C}</a:tableStyleId>
              </a:tblPr>
              <a:tblGrid>
                <a:gridCol w="903054"/>
                <a:gridCol w="564874"/>
                <a:gridCol w="1036264"/>
                <a:gridCol w="903055"/>
                <a:gridCol w="140935"/>
                <a:gridCol w="1131817"/>
              </a:tblGrid>
              <a:tr h="396034">
                <a:tc>
                  <a:txBody>
                    <a:bodyPr/>
                    <a:lstStyle/>
                    <a:p>
                      <a:pPr algn="ctr"/>
                      <a:r>
                        <a:rPr lang="ru-RU" sz="1600" dirty="0">
                          <a:latin typeface="Huawei Sans" panose="020C0503030203020204" pitchFamily="34" charset="0"/>
                        </a:rPr>
                        <a:t>Version</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8BC9A0"/>
                    </a:solidFill>
                  </a:tcPr>
                </a:tc>
                <a:tc>
                  <a:txBody>
                    <a:bodyPr/>
                    <a:lstStyle/>
                    <a:p>
                      <a:pPr marL="0" algn="ctr" defTabSz="914034" rtl="0" eaLnBrk="1" latinLnBrk="0" hangingPunct="1"/>
                      <a:r>
                        <a:rPr lang="ru-RU" sz="1600" strike="sngStrike" dirty="0">
                          <a:solidFill>
                            <a:schemeClr val="tx1"/>
                          </a:solidFill>
                          <a:latin typeface="Huawei Sans" panose="020C0503030203020204" pitchFamily="34" charset="0"/>
                        </a:rPr>
                        <a:t>IHL</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a:txBody>
                    <a:bodyPr/>
                    <a:lstStyle/>
                    <a:p>
                      <a:pPr marL="0" algn="ctr" defTabSz="914034" rtl="0" eaLnBrk="1" latinLnBrk="0" hangingPunct="1"/>
                      <a:r>
                        <a:rPr lang="ru-RU" sz="1600" dirty="0">
                          <a:solidFill>
                            <a:schemeClr val="tx1"/>
                          </a:solidFill>
                          <a:latin typeface="Huawei Sans" panose="020C0503030203020204" pitchFamily="34" charset="0"/>
                        </a:rPr>
                        <a:t>ToS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gridSpan="3">
                  <a:txBody>
                    <a:bodyPr/>
                    <a:lstStyle/>
                    <a:p>
                      <a:pPr algn="ctr"/>
                      <a:r>
                        <a:rPr lang="ru-RU" sz="1600" dirty="0">
                          <a:latin typeface="Huawei Sans" panose="020C0503030203020204" pitchFamily="34" charset="0"/>
                        </a:rPr>
                        <a:t>Total Length</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553362">
                <a:tc gridSpan="3">
                  <a:txBody>
                    <a:bodyPr/>
                    <a:lstStyle/>
                    <a:p>
                      <a:pPr algn="ctr"/>
                      <a:r>
                        <a:rPr lang="ru-RU" sz="1600" strike="sngStrike" dirty="0">
                          <a:latin typeface="Huawei Sans" panose="020C0503030203020204" pitchFamily="34" charset="0"/>
                        </a:rPr>
                        <a:t>Identification</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a:txBody>
                    <a:bodyPr/>
                    <a:lstStyle/>
                    <a:p>
                      <a:pPr algn="ctr"/>
                      <a:r>
                        <a:rPr lang="ru-RU" sz="1600" strike="sngStrike" dirty="0">
                          <a:latin typeface="Huawei Sans" panose="020C0503030203020204" pitchFamily="34" charset="0"/>
                        </a:rPr>
                        <a:t>Flags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gridSpan="2">
                  <a:txBody>
                    <a:bodyPr/>
                    <a:lstStyle/>
                    <a:p>
                      <a:pPr algn="ctr"/>
                      <a:r>
                        <a:rPr lang="ru-RU" sz="1600" strike="sngStrike" dirty="0">
                          <a:latin typeface="Huawei Sans" panose="020C0503030203020204" pitchFamily="34" charset="0"/>
                        </a:rPr>
                        <a:t>Fragment Offset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sz="150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6034">
                <a:tc gridSpan="2">
                  <a:txBody>
                    <a:bodyPr/>
                    <a:lstStyle/>
                    <a:p>
                      <a:pPr algn="ctr"/>
                      <a:r>
                        <a:rPr lang="ru-RU" sz="1600" dirty="0">
                          <a:latin typeface="Huawei Sans" panose="020C0503030203020204" pitchFamily="34" charset="0"/>
                        </a:rPr>
                        <a:t>TTL</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a:txBody>
                    <a:bodyPr/>
                    <a:lstStyle/>
                    <a:p>
                      <a:pPr algn="ctr"/>
                      <a:r>
                        <a:rPr lang="ru-RU" sz="1600" dirty="0">
                          <a:latin typeface="Huawei Sans" panose="020C0503030203020204" pitchFamily="34" charset="0"/>
                        </a:rPr>
                        <a:t>Protocol</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gridSpan="3">
                  <a:txBody>
                    <a:bodyPr/>
                    <a:lstStyle/>
                    <a:p>
                      <a:pPr algn="ctr"/>
                      <a:r>
                        <a:rPr lang="ru-RU" sz="1600" strike="sngStrike" dirty="0">
                          <a:latin typeface="Huawei Sans" panose="020C0503030203020204" pitchFamily="34" charset="0"/>
                        </a:rPr>
                        <a:t>Head Checksum</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96034">
                <a:tc gridSpan="6">
                  <a:txBody>
                    <a:bodyPr/>
                    <a:lstStyle/>
                    <a:p>
                      <a:pPr algn="ctr"/>
                      <a:r>
                        <a:rPr lang="ru-RU" sz="1600" dirty="0">
                          <a:latin typeface="Huawei Sans" panose="020C0503030203020204" pitchFamily="34" charset="0"/>
                        </a:rPr>
                        <a:t>Source Address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8BC9A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96034">
                <a:tc gridSpan="6">
                  <a:txBody>
                    <a:bodyPr/>
                    <a:lstStyle/>
                    <a:p>
                      <a:pPr algn="ctr"/>
                      <a:r>
                        <a:rPr lang="ru-RU" sz="1600" dirty="0">
                          <a:latin typeface="Huawei Sans" panose="020C0503030203020204" pitchFamily="34" charset="0"/>
                        </a:rPr>
                        <a:t>Destination Address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8BC9A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54003">
                <a:tc gridSpan="5">
                  <a:txBody>
                    <a:bodyPr/>
                    <a:lstStyle/>
                    <a:p>
                      <a:pPr algn="ctr"/>
                      <a:r>
                        <a:rPr lang="ru-RU" sz="1600" strike="sngStrike" dirty="0">
                          <a:latin typeface="Huawei Sans" panose="020C0503030203020204" pitchFamily="34" charset="0"/>
                        </a:rPr>
                        <a:t>Options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lang="ru-RU" sz="1600" strike="sngStrike" dirty="0">
                          <a:latin typeface="Huawei Sans" panose="020C0503030203020204" pitchFamily="34" charset="0"/>
                        </a:rPr>
                        <a:t>Padding</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r>
            </a:tbl>
          </a:graphicData>
        </a:graphic>
      </p:graphicFrame>
      <p:graphicFrame>
        <p:nvGraphicFramePr>
          <p:cNvPr id="26" name="表格 25"/>
          <p:cNvGraphicFramePr>
            <a:graphicFrameLocks noGrp="1"/>
          </p:cNvGraphicFramePr>
          <p:nvPr>
            <p:extLst>
              <p:ext uri="{D42A27DB-BD31-4B8C-83A1-F6EECF244321}">
                <p14:modId xmlns:p14="http://schemas.microsoft.com/office/powerpoint/2010/main" val="3511235828"/>
              </p:ext>
            </p:extLst>
          </p:nvPr>
        </p:nvGraphicFramePr>
        <p:xfrm>
          <a:off x="6160729" y="2988200"/>
          <a:ext cx="4680000" cy="2746107"/>
        </p:xfrm>
        <a:graphic>
          <a:graphicData uri="http://schemas.openxmlformats.org/drawingml/2006/table">
            <a:tbl>
              <a:tblPr firstRow="1" bandRow="1">
                <a:tableStyleId>{2D5ABB26-0587-4C30-8999-92F81FD0307C}</a:tableStyleId>
              </a:tblPr>
              <a:tblGrid>
                <a:gridCol w="919286"/>
                <a:gridCol w="1002857"/>
                <a:gridCol w="501429"/>
                <a:gridCol w="1002857"/>
                <a:gridCol w="1253571"/>
              </a:tblGrid>
              <a:tr h="560828">
                <a:tc>
                  <a:txBody>
                    <a:bodyPr/>
                    <a:lstStyle/>
                    <a:p>
                      <a:pPr algn="ctr"/>
                      <a:r>
                        <a:rPr lang="ru-RU" sz="1600" dirty="0">
                          <a:latin typeface="Huawei Sans" panose="020C0503030203020204" pitchFamily="34" charset="0"/>
                        </a:rPr>
                        <a:t>Version</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8BC9A0"/>
                    </a:solidFill>
                  </a:tcPr>
                </a:tc>
                <a:tc>
                  <a:txBody>
                    <a:bodyPr/>
                    <a:lstStyle/>
                    <a:p>
                      <a:pPr algn="ctr"/>
                      <a:r>
                        <a:rPr lang="ru-RU" sz="1600" dirty="0">
                          <a:latin typeface="Huawei Sans" panose="020C0503030203020204" pitchFamily="34" charset="0"/>
                        </a:rPr>
                        <a:t>Traffic Class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gridSpan="3">
                  <a:txBody>
                    <a:bodyPr/>
                    <a:lstStyle/>
                    <a:p>
                      <a:pPr algn="ctr"/>
                      <a:r>
                        <a:rPr lang="ru-RU" sz="1600" dirty="0">
                          <a:solidFill>
                            <a:schemeClr val="bg1"/>
                          </a:solidFill>
                          <a:latin typeface="Huawei Sans" panose="020C0503030203020204" pitchFamily="34" charset="0"/>
                        </a:rPr>
                        <a:t>Flow Label</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hMerge="1">
                  <a:txBody>
                    <a:bodyPr/>
                    <a:lstStyle/>
                    <a:p>
                      <a:endParaRPr lang="zh-CN" altLang="en-US" sz="140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66"/>
                    </a:solidFill>
                  </a:tcPr>
                </a:tc>
                <a:tc hMerge="1">
                  <a:txBody>
                    <a:bodyPr/>
                    <a:lstStyle/>
                    <a:p>
                      <a:endParaRPr lang="zh-CN" altLang="en-US"/>
                    </a:p>
                  </a:txBody>
                  <a:tcPr/>
                </a:tc>
              </a:tr>
              <a:tr h="634901">
                <a:tc gridSpan="3">
                  <a:txBody>
                    <a:bodyPr/>
                    <a:lstStyle/>
                    <a:p>
                      <a:pPr algn="ctr"/>
                      <a:r>
                        <a:rPr lang="ru-RU" sz="1600" dirty="0">
                          <a:latin typeface="Huawei Sans" panose="020C0503030203020204" pitchFamily="34" charset="0"/>
                        </a:rPr>
                        <a:t>Payload Length</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a:txBody>
                    <a:bodyPr/>
                    <a:lstStyle/>
                    <a:p>
                      <a:pPr algn="ctr"/>
                      <a:r>
                        <a:rPr lang="ru-RU" sz="1600" dirty="0">
                          <a:latin typeface="Huawei Sans" panose="020C0503030203020204" pitchFamily="34" charset="0"/>
                        </a:rPr>
                        <a:t>Next 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a:txBody>
                    <a:bodyPr/>
                    <a:lstStyle/>
                    <a:p>
                      <a:pPr algn="ctr"/>
                      <a:r>
                        <a:rPr lang="ru-RU" sz="1600" dirty="0">
                          <a:latin typeface="Huawei Sans" panose="020C0503030203020204" pitchFamily="34" charset="0"/>
                        </a:rPr>
                        <a:t>Hop Limit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r>
              <a:tr h="703274">
                <a:tc gridSpan="5">
                  <a:txBody>
                    <a:bodyPr/>
                    <a:lstStyle/>
                    <a:p>
                      <a:pPr algn="ctr"/>
                      <a:r>
                        <a:rPr lang="ru-RU" sz="1600" dirty="0">
                          <a:latin typeface="Huawei Sans" panose="020C0503030203020204" pitchFamily="34" charset="0"/>
                        </a:rPr>
                        <a:t>Source Address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8BC9A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828812">
                <a:tc gridSpan="5">
                  <a:txBody>
                    <a:bodyPr/>
                    <a:lstStyle/>
                    <a:p>
                      <a:pPr algn="ctr"/>
                      <a:r>
                        <a:rPr lang="ru-RU" sz="1600" dirty="0">
                          <a:latin typeface="Huawei Sans" panose="020C0503030203020204" pitchFamily="34" charset="0"/>
                        </a:rPr>
                        <a:t>Destination Address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8BC9A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29" name="矩形 28"/>
          <p:cNvSpPr/>
          <p:nvPr/>
        </p:nvSpPr>
        <p:spPr>
          <a:xfrm>
            <a:off x="7503087" y="5997910"/>
            <a:ext cx="1008000" cy="360000"/>
          </a:xfrm>
          <a:prstGeom prst="rect">
            <a:avLst/>
          </a:prstGeom>
          <a:solidFill>
            <a:srgbClr val="8BC9A0"/>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200" dirty="0">
                <a:solidFill>
                  <a:srgbClr val="1D1D1A"/>
                </a:solidFill>
                <a:latin typeface="Huawei Sans" panose="020C0503030203020204" pitchFamily="34" charset="0"/>
              </a:rPr>
              <a:t>Reserved</a:t>
            </a:r>
          </a:p>
        </p:txBody>
      </p:sp>
      <p:sp>
        <p:nvSpPr>
          <p:cNvPr id="32" name="矩形 31"/>
          <p:cNvSpPr/>
          <p:nvPr/>
        </p:nvSpPr>
        <p:spPr>
          <a:xfrm>
            <a:off x="8629683" y="5997910"/>
            <a:ext cx="1108800" cy="360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200" dirty="0">
                <a:solidFill>
                  <a:srgbClr val="1D1D1A"/>
                </a:solidFill>
                <a:latin typeface="Huawei Sans" panose="020C0503030203020204" pitchFamily="34" charset="0"/>
              </a:rPr>
              <a:t>Name/Location changed</a:t>
            </a:r>
          </a:p>
        </p:txBody>
      </p:sp>
      <p:sp>
        <p:nvSpPr>
          <p:cNvPr id="33" name="矩形 32"/>
          <p:cNvSpPr/>
          <p:nvPr/>
        </p:nvSpPr>
        <p:spPr>
          <a:xfrm>
            <a:off x="9857080" y="5997910"/>
            <a:ext cx="1008000" cy="36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ru-RU" sz="1200" dirty="0">
                <a:solidFill>
                  <a:schemeClr val="bg1"/>
                </a:solidFill>
                <a:latin typeface="Huawei Sans" panose="020C0503030203020204" pitchFamily="34" charset="0"/>
              </a:rPr>
              <a:t>New</a:t>
            </a:r>
          </a:p>
        </p:txBody>
      </p:sp>
      <p:sp>
        <p:nvSpPr>
          <p:cNvPr id="2" name="文本框 1"/>
          <p:cNvSpPr txBox="1"/>
          <p:nvPr/>
        </p:nvSpPr>
        <p:spPr bwMode="auto">
          <a:xfrm>
            <a:off x="1334205" y="2525119"/>
            <a:ext cx="4289909" cy="33810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b="1" dirty="0">
                <a:latin typeface="Huawei Sans" panose="020C0503030203020204" pitchFamily="34" charset="0"/>
              </a:rPr>
              <a:t>Заголовок пакета IPv4 (20–60 байт)</a:t>
            </a:r>
          </a:p>
        </p:txBody>
      </p:sp>
      <p:sp>
        <p:nvSpPr>
          <p:cNvPr id="34" name="文本框 33"/>
          <p:cNvSpPr txBox="1"/>
          <p:nvPr/>
        </p:nvSpPr>
        <p:spPr bwMode="auto">
          <a:xfrm>
            <a:off x="6558478" y="2499306"/>
            <a:ext cx="4142409"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b="1" dirty="0">
                <a:latin typeface="Huawei Sans" panose="020C0503030203020204" pitchFamily="34" charset="0"/>
              </a:rPr>
              <a:t>Основной заголовок IPv6 (40 байт)</a:t>
            </a:r>
          </a:p>
        </p:txBody>
      </p:sp>
      <p:sp>
        <p:nvSpPr>
          <p:cNvPr id="11" name="矩形 10"/>
          <p:cNvSpPr/>
          <p:nvPr/>
        </p:nvSpPr>
        <p:spPr>
          <a:xfrm>
            <a:off x="6326091" y="5997910"/>
            <a:ext cx="1008000" cy="360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200" strike="sngStrike" dirty="0">
                <a:solidFill>
                  <a:srgbClr val="1D1D1A"/>
                </a:solidFill>
                <a:latin typeface="Huawei Sans" panose="020C0503030203020204" pitchFamily="34" charset="0"/>
              </a:rPr>
              <a:t>Deleted</a:t>
            </a:r>
          </a:p>
        </p:txBody>
      </p:sp>
    </p:spTree>
    <p:extLst>
      <p:ext uri="{BB962C8B-B14F-4D97-AF65-F5344CB8AC3E}">
        <p14:creationId xmlns:p14="http://schemas.microsoft.com/office/powerpoint/2010/main" val="12929393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r>
              <a:rPr lang="ru-RU" dirty="0">
                <a:latin typeface="Huawei Sans" panose="020C0503030203020204" pitchFamily="34" charset="0"/>
              </a:rPr>
              <a:t>Расширенный заголовок IPv6</a:t>
            </a:r>
          </a:p>
        </p:txBody>
      </p:sp>
      <p:graphicFrame>
        <p:nvGraphicFramePr>
          <p:cNvPr id="8" name="表格 7"/>
          <p:cNvGraphicFramePr>
            <a:graphicFrameLocks noGrp="1"/>
          </p:cNvGraphicFramePr>
          <p:nvPr>
            <p:extLst/>
          </p:nvPr>
        </p:nvGraphicFramePr>
        <p:xfrm>
          <a:off x="929754" y="1446957"/>
          <a:ext cx="4680000" cy="2160000"/>
        </p:xfrm>
        <a:graphic>
          <a:graphicData uri="http://schemas.openxmlformats.org/drawingml/2006/table">
            <a:tbl>
              <a:tblPr firstRow="1" bandRow="1">
                <a:tableStyleId>{2D5ABB26-0587-4C30-8999-92F81FD0307C}</a:tableStyleId>
              </a:tblPr>
              <a:tblGrid>
                <a:gridCol w="1053117">
                  <a:extLst>
                    <a:ext uri="{9D8B030D-6E8A-4147-A177-3AD203B41FA5}">
                      <a16:colId xmlns:a16="http://schemas.microsoft.com/office/drawing/2014/main" xmlns="" val="20000"/>
                    </a:ext>
                  </a:extLst>
                </a:gridCol>
                <a:gridCol w="936104">
                  <a:extLst>
                    <a:ext uri="{9D8B030D-6E8A-4147-A177-3AD203B41FA5}">
                      <a16:colId xmlns:a16="http://schemas.microsoft.com/office/drawing/2014/main" xmlns="" val="20001"/>
                    </a:ext>
                  </a:extLst>
                </a:gridCol>
                <a:gridCol w="546061">
                  <a:extLst>
                    <a:ext uri="{9D8B030D-6E8A-4147-A177-3AD203B41FA5}">
                      <a16:colId xmlns:a16="http://schemas.microsoft.com/office/drawing/2014/main" xmlns="" val="20002"/>
                    </a:ext>
                  </a:extLst>
                </a:gridCol>
                <a:gridCol w="1014112">
                  <a:extLst>
                    <a:ext uri="{9D8B030D-6E8A-4147-A177-3AD203B41FA5}">
                      <a16:colId xmlns:a16="http://schemas.microsoft.com/office/drawing/2014/main" xmlns="" val="20003"/>
                    </a:ext>
                  </a:extLst>
                </a:gridCol>
                <a:gridCol w="1130606">
                  <a:extLst>
                    <a:ext uri="{9D8B030D-6E8A-4147-A177-3AD203B41FA5}">
                      <a16:colId xmlns:a16="http://schemas.microsoft.com/office/drawing/2014/main" xmlns="" val="20004"/>
                    </a:ext>
                  </a:extLst>
                </a:gridCol>
              </a:tblGrid>
              <a:tr h="720000">
                <a:tc>
                  <a:txBody>
                    <a:bodyPr/>
                    <a:lstStyle/>
                    <a:p>
                      <a:pPr marL="0" algn="ctr" defTabSz="914400" rtl="0" eaLnBrk="1" latinLnBrk="0" hangingPunct="1"/>
                      <a:r>
                        <a:rPr lang="ru-RU" sz="1400" dirty="0">
                          <a:latin typeface="Huawei Sans" panose="020C0503030203020204" pitchFamily="34" charset="0"/>
                        </a:rPr>
                        <a:t>Version</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a:txBody>
                    <a:bodyPr/>
                    <a:lstStyle/>
                    <a:p>
                      <a:pPr marL="0" algn="ctr" defTabSz="914400" rtl="0" eaLnBrk="1" latinLnBrk="0" hangingPunct="1"/>
                      <a:r>
                        <a:rPr lang="ru-RU" sz="1400" dirty="0">
                          <a:latin typeface="Huawei Sans" panose="020C0503030203020204" pitchFamily="34" charset="0"/>
                        </a:rPr>
                        <a:t>Traffic Class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gridSpan="3">
                  <a:txBody>
                    <a:bodyPr/>
                    <a:lstStyle/>
                    <a:p>
                      <a:pPr marL="0" algn="ctr" defTabSz="914400" rtl="0" eaLnBrk="1" latinLnBrk="0" hangingPunct="1"/>
                      <a:r>
                        <a:rPr lang="ru-RU" sz="1400" dirty="0">
                          <a:latin typeface="Huawei Sans" panose="020C0503030203020204" pitchFamily="34" charset="0"/>
                        </a:rPr>
                        <a:t>Flow Label</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hMerge="1">
                  <a:txBody>
                    <a:bodyPr/>
                    <a:lstStyle/>
                    <a:p>
                      <a:pPr marL="0" algn="l" defTabSz="914400" rtl="0" eaLnBrk="1" latinLnBrk="0" hangingPunct="1"/>
                      <a:endParaRPr lang="zh-CN" altLang="en-US" sz="1700" kern="1200">
                        <a:solidFill>
                          <a:schemeClr val="tx1"/>
                        </a:solidFill>
                        <a:latin typeface="Arial"/>
                        <a:ea typeface="+mn-ea"/>
                        <a:cs typeface="+mn-cs"/>
                      </a:endParaRPr>
                    </a:p>
                  </a:txBody>
                  <a:tcPr anchor="ctr"/>
                </a:tc>
                <a:tc hMerge="1">
                  <a:txBody>
                    <a:bodyPr/>
                    <a:lstStyle/>
                    <a:p>
                      <a:endParaRPr lang="zh-CN" altLang="en-US"/>
                    </a:p>
                  </a:txBody>
                  <a:tcPr/>
                </a:tc>
                <a:extLst>
                  <a:ext uri="{0D108BD9-81ED-4DB2-BD59-A6C34878D82A}">
                    <a16:rowId xmlns:a16="http://schemas.microsoft.com/office/drawing/2014/main" xmlns="" val="10000"/>
                  </a:ext>
                </a:extLst>
              </a:tr>
              <a:tr h="720000">
                <a:tc gridSpan="3">
                  <a:txBody>
                    <a:bodyPr/>
                    <a:lstStyle/>
                    <a:p>
                      <a:pPr marL="0" algn="ctr" defTabSz="914400" rtl="0" eaLnBrk="1" latinLnBrk="0" hangingPunct="1"/>
                      <a:r>
                        <a:rPr lang="ru-RU" sz="1400" dirty="0">
                          <a:latin typeface="Huawei Sans" panose="020C0503030203020204" pitchFamily="34" charset="0"/>
                        </a:rPr>
                        <a:t>Payload Length</a:t>
                      </a:r>
                    </a:p>
                  </a:txBody>
                  <a:tcPr marL="45720" marR="4572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marL="0" algn="l" defTabSz="914400" rtl="0" eaLnBrk="1" latinLnBrk="0" hangingPunct="1"/>
                      <a:endParaRPr lang="zh-CN" altLang="en-US" sz="1700" kern="1200">
                        <a:solidFill>
                          <a:schemeClr val="tx1"/>
                        </a:solidFill>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ru-RU" sz="1400" b="1" dirty="0">
                          <a:solidFill>
                            <a:schemeClr val="tx1"/>
                          </a:solidFill>
                          <a:latin typeface="Huawei Sans" panose="020C0503030203020204" pitchFamily="34" charset="0"/>
                        </a:rPr>
                        <a:t>Next Header</a:t>
                      </a:r>
                    </a:p>
                  </a:txBody>
                  <a:tcPr marL="45720" marR="4572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400" rtl="0" eaLnBrk="1" latinLnBrk="0" hangingPunct="1"/>
                      <a:r>
                        <a:rPr lang="ru-RU" sz="1400" dirty="0">
                          <a:latin typeface="Huawei Sans" panose="020C0503030203020204" pitchFamily="34" charset="0"/>
                        </a:rPr>
                        <a:t>Hop Limit</a:t>
                      </a:r>
                    </a:p>
                  </a:txBody>
                  <a:tcPr marL="45720" marR="4572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360000">
                <a:tc gridSpan="5">
                  <a:txBody>
                    <a:bodyPr/>
                    <a:lstStyle/>
                    <a:p>
                      <a:pPr marL="0" algn="ctr" defTabSz="914400" rtl="0" eaLnBrk="1" latinLnBrk="0" hangingPunct="1"/>
                      <a:r>
                        <a:rPr lang="ru-RU" sz="1400" dirty="0">
                          <a:latin typeface="Huawei Sans" panose="020C0503030203020204" pitchFamily="34" charset="0"/>
                        </a:rPr>
                        <a:t>Source Address (128 bits)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hMerge="1">
                  <a:txBody>
                    <a:bodyPr/>
                    <a:lstStyle/>
                    <a:p>
                      <a:pPr marL="0" algn="l" defTabSz="914400" rtl="0" eaLnBrk="1" latinLnBrk="0" hangingPunct="1"/>
                      <a:endParaRPr lang="zh-CN" altLang="en-US" sz="1700" kern="1200">
                        <a:solidFill>
                          <a:schemeClr val="tx1"/>
                        </a:solidFill>
                        <a:latin typeface="Arial"/>
                        <a:ea typeface="+mn-ea"/>
                        <a:cs typeface="+mn-cs"/>
                      </a:endParaRPr>
                    </a:p>
                  </a:txBody>
                  <a:tcPr/>
                </a:tc>
                <a:tc hMerge="1">
                  <a:txBody>
                    <a:bodyPr/>
                    <a:lstStyle/>
                    <a:p>
                      <a:endParaRPr lang="zh-CN" altLang="en-US"/>
                    </a:p>
                  </a:txBody>
                  <a:tcPr/>
                </a:tc>
                <a:tc hMerge="1">
                  <a:txBody>
                    <a:bodyPr/>
                    <a:lstStyle/>
                    <a:p>
                      <a:pPr marL="0" algn="l" defTabSz="914400" rtl="0" eaLnBrk="1" latinLnBrk="0" hangingPunct="1"/>
                      <a:endParaRPr lang="zh-CN" altLang="en-US" sz="1700" kern="1200">
                        <a:solidFill>
                          <a:schemeClr val="tx1"/>
                        </a:solidFill>
                        <a:latin typeface="Arial"/>
                        <a:ea typeface="+mn-ea"/>
                        <a:cs typeface="+mn-cs"/>
                      </a:endParaRPr>
                    </a:p>
                  </a:txBody>
                  <a:tcPr/>
                </a:tc>
                <a:tc hMerge="1">
                  <a:txBody>
                    <a:bodyPr/>
                    <a:lstStyle/>
                    <a:p>
                      <a:pPr marL="0" algn="l" defTabSz="914400" rtl="0" eaLnBrk="1" latinLnBrk="0" hangingPunct="1"/>
                      <a:endParaRPr lang="zh-CN" altLang="en-US" sz="1700" kern="1200">
                        <a:solidFill>
                          <a:schemeClr val="tx1"/>
                        </a:solidFill>
                        <a:latin typeface="Arial"/>
                        <a:ea typeface="+mn-ea"/>
                        <a:cs typeface="+mn-cs"/>
                      </a:endParaRPr>
                    </a:p>
                  </a:txBody>
                  <a:tcPr/>
                </a:tc>
                <a:extLst>
                  <a:ext uri="{0D108BD9-81ED-4DB2-BD59-A6C34878D82A}">
                    <a16:rowId xmlns:a16="http://schemas.microsoft.com/office/drawing/2014/main" xmlns="" val="10002"/>
                  </a:ext>
                </a:extLst>
              </a:tr>
              <a:tr h="360000">
                <a:tc gridSpan="5">
                  <a:txBody>
                    <a:bodyPr/>
                    <a:lstStyle/>
                    <a:p>
                      <a:pPr marL="0" algn="ctr" defTabSz="914400" rtl="0" eaLnBrk="1" latinLnBrk="0" hangingPunct="1"/>
                      <a:r>
                        <a:rPr lang="ru-RU" sz="1400" dirty="0">
                          <a:latin typeface="Huawei Sans" panose="020C0503030203020204" pitchFamily="34" charset="0"/>
                        </a:rPr>
                        <a:t>Destination Address (128 bits)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hMerge="1">
                  <a:txBody>
                    <a:bodyPr/>
                    <a:lstStyle/>
                    <a:p>
                      <a:pPr marL="0" algn="l" defTabSz="914400" rtl="0" eaLnBrk="1" latinLnBrk="0" hangingPunct="1"/>
                      <a:endParaRPr lang="zh-CN" altLang="en-US" sz="1700" kern="1200">
                        <a:solidFill>
                          <a:schemeClr val="tx1"/>
                        </a:solidFill>
                        <a:latin typeface="Arial"/>
                        <a:ea typeface="+mn-ea"/>
                        <a:cs typeface="+mn-cs"/>
                      </a:endParaRPr>
                    </a:p>
                  </a:txBody>
                  <a:tcPr/>
                </a:tc>
                <a:tc hMerge="1">
                  <a:txBody>
                    <a:bodyPr/>
                    <a:lstStyle/>
                    <a:p>
                      <a:endParaRPr lang="zh-CN" altLang="en-US"/>
                    </a:p>
                  </a:txBody>
                  <a:tcPr/>
                </a:tc>
                <a:tc hMerge="1">
                  <a:txBody>
                    <a:bodyPr/>
                    <a:lstStyle/>
                    <a:p>
                      <a:pPr marL="0" algn="l" defTabSz="914400" rtl="0" eaLnBrk="1" latinLnBrk="0" hangingPunct="1"/>
                      <a:endParaRPr lang="zh-CN" altLang="en-US" sz="1700" kern="1200">
                        <a:solidFill>
                          <a:schemeClr val="tx1"/>
                        </a:solidFill>
                        <a:latin typeface="Arial"/>
                        <a:ea typeface="+mn-ea"/>
                        <a:cs typeface="+mn-cs"/>
                      </a:endParaRPr>
                    </a:p>
                  </a:txBody>
                  <a:tcPr/>
                </a:tc>
                <a:tc hMerge="1">
                  <a:txBody>
                    <a:bodyPr/>
                    <a:lstStyle/>
                    <a:p>
                      <a:pPr marL="0" algn="l" defTabSz="914400" rtl="0" eaLnBrk="1" latinLnBrk="0" hangingPunct="1"/>
                      <a:endParaRPr lang="zh-CN" altLang="en-US" sz="1700" kern="1200">
                        <a:solidFill>
                          <a:schemeClr val="tx1"/>
                        </a:solidFill>
                        <a:latin typeface="Arial"/>
                        <a:ea typeface="+mn-ea"/>
                        <a:cs typeface="+mn-cs"/>
                      </a:endParaRPr>
                    </a:p>
                  </a:txBody>
                  <a:tcPr/>
                </a:tc>
                <a:extLst>
                  <a:ext uri="{0D108BD9-81ED-4DB2-BD59-A6C34878D82A}">
                    <a16:rowId xmlns:a16="http://schemas.microsoft.com/office/drawing/2014/main" xmlns="" val="10003"/>
                  </a:ext>
                </a:extLst>
              </a:tr>
            </a:tbl>
          </a:graphicData>
        </a:graphic>
      </p:graphicFrame>
      <p:sp>
        <p:nvSpPr>
          <p:cNvPr id="13" name="文本框 12"/>
          <p:cNvSpPr txBox="1"/>
          <p:nvPr/>
        </p:nvSpPr>
        <p:spPr bwMode="auto">
          <a:xfrm>
            <a:off x="5898951" y="2274848"/>
            <a:ext cx="831457"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1200" dirty="0">
                <a:latin typeface="Huawei Sans" panose="020C0503030203020204" pitchFamily="34" charset="0"/>
              </a:rPr>
              <a:t>40</a:t>
            </a:r>
          </a:p>
          <a:p>
            <a:pPr algn="ctr"/>
            <a:r>
              <a:rPr lang="ru-RU" sz="1200" dirty="0">
                <a:latin typeface="Huawei Sans" panose="020C0503030203020204" pitchFamily="34" charset="0"/>
              </a:rPr>
              <a:t>байт</a:t>
            </a:r>
          </a:p>
        </p:txBody>
      </p:sp>
      <p:sp>
        <p:nvSpPr>
          <p:cNvPr id="16" name="任意多边形 15"/>
          <p:cNvSpPr/>
          <p:nvPr/>
        </p:nvSpPr>
        <p:spPr bwMode="auto">
          <a:xfrm>
            <a:off x="508102" y="2653091"/>
            <a:ext cx="2791143" cy="1260060"/>
          </a:xfrm>
          <a:custGeom>
            <a:avLst/>
            <a:gdLst>
              <a:gd name="connsiteX0" fmla="*/ 2024683 w 2024683"/>
              <a:gd name="connsiteY0" fmla="*/ 0 h 1380226"/>
              <a:gd name="connsiteX1" fmla="*/ 161377 w 2024683"/>
              <a:gd name="connsiteY1" fmla="*/ 552090 h 1380226"/>
              <a:gd name="connsiteX2" fmla="*/ 126871 w 2024683"/>
              <a:gd name="connsiteY2" fmla="*/ 1380226 h 1380226"/>
              <a:gd name="connsiteX0" fmla="*/ 1973977 w 1973977"/>
              <a:gd name="connsiteY0" fmla="*/ 0 h 1345721"/>
              <a:gd name="connsiteX1" fmla="*/ 110671 w 1973977"/>
              <a:gd name="connsiteY1" fmla="*/ 552090 h 1345721"/>
              <a:gd name="connsiteX2" fmla="*/ 231440 w 1973977"/>
              <a:gd name="connsiteY2" fmla="*/ 1345721 h 1345721"/>
              <a:gd name="connsiteX0" fmla="*/ 2011423 w 2011423"/>
              <a:gd name="connsiteY0" fmla="*/ 0 h 1483743"/>
              <a:gd name="connsiteX1" fmla="*/ 148117 w 2011423"/>
              <a:gd name="connsiteY1" fmla="*/ 552090 h 1483743"/>
              <a:gd name="connsiteX2" fmla="*/ 148116 w 2011423"/>
              <a:gd name="connsiteY2" fmla="*/ 1483743 h 1483743"/>
              <a:gd name="connsiteX0" fmla="*/ 2034777 w 2034777"/>
              <a:gd name="connsiteY0" fmla="*/ 0 h 1485581"/>
              <a:gd name="connsiteX1" fmla="*/ 171471 w 2034777"/>
              <a:gd name="connsiteY1" fmla="*/ 552090 h 1485581"/>
              <a:gd name="connsiteX2" fmla="*/ 171470 w 2034777"/>
              <a:gd name="connsiteY2" fmla="*/ 1483743 h 1485581"/>
              <a:gd name="connsiteX0" fmla="*/ 2160824 w 2160824"/>
              <a:gd name="connsiteY0" fmla="*/ 0 h 1485581"/>
              <a:gd name="connsiteX1" fmla="*/ 297518 w 2160824"/>
              <a:gd name="connsiteY1" fmla="*/ 552090 h 1485581"/>
              <a:gd name="connsiteX2" fmla="*/ 297517 w 2160824"/>
              <a:gd name="connsiteY2" fmla="*/ 1483743 h 1485581"/>
              <a:gd name="connsiteX0" fmla="*/ 2149501 w 2149501"/>
              <a:gd name="connsiteY0" fmla="*/ 0 h 1485763"/>
              <a:gd name="connsiteX1" fmla="*/ 286195 w 2149501"/>
              <a:gd name="connsiteY1" fmla="*/ 552090 h 1485763"/>
              <a:gd name="connsiteX2" fmla="*/ 286194 w 2149501"/>
              <a:gd name="connsiteY2" fmla="*/ 1483743 h 1485763"/>
              <a:gd name="connsiteX0" fmla="*/ 2160824 w 2160824"/>
              <a:gd name="connsiteY0" fmla="*/ 0 h 1433802"/>
              <a:gd name="connsiteX1" fmla="*/ 297518 w 2160824"/>
              <a:gd name="connsiteY1" fmla="*/ 500331 h 1433802"/>
              <a:gd name="connsiteX2" fmla="*/ 297517 w 2160824"/>
              <a:gd name="connsiteY2" fmla="*/ 1431984 h 1433802"/>
              <a:gd name="connsiteX0" fmla="*/ 2160824 w 2160824"/>
              <a:gd name="connsiteY0" fmla="*/ 0 h 1433802"/>
              <a:gd name="connsiteX1" fmla="*/ 297518 w 2160824"/>
              <a:gd name="connsiteY1" fmla="*/ 500331 h 1433802"/>
              <a:gd name="connsiteX2" fmla="*/ 297517 w 2160824"/>
              <a:gd name="connsiteY2" fmla="*/ 1431984 h 1433802"/>
              <a:gd name="connsiteX0" fmla="*/ 2160824 w 2160824"/>
              <a:gd name="connsiteY0" fmla="*/ 0 h 1468241"/>
              <a:gd name="connsiteX1" fmla="*/ 297518 w 2160824"/>
              <a:gd name="connsiteY1" fmla="*/ 500331 h 1468241"/>
              <a:gd name="connsiteX2" fmla="*/ 297517 w 2160824"/>
              <a:gd name="connsiteY2" fmla="*/ 1466489 h 1468241"/>
              <a:gd name="connsiteX0" fmla="*/ 2146805 w 2146805"/>
              <a:gd name="connsiteY0" fmla="*/ 0 h 1466489"/>
              <a:gd name="connsiteX1" fmla="*/ 283499 w 2146805"/>
              <a:gd name="connsiteY1" fmla="*/ 500331 h 1466489"/>
              <a:gd name="connsiteX2" fmla="*/ 283498 w 2146805"/>
              <a:gd name="connsiteY2" fmla="*/ 1466489 h 1466489"/>
              <a:gd name="connsiteX0" fmla="*/ 2132973 w 2132973"/>
              <a:gd name="connsiteY0" fmla="*/ 0 h 1466489"/>
              <a:gd name="connsiteX1" fmla="*/ 269667 w 2132973"/>
              <a:gd name="connsiteY1" fmla="*/ 500331 h 1466489"/>
              <a:gd name="connsiteX2" fmla="*/ 269666 w 2132973"/>
              <a:gd name="connsiteY2" fmla="*/ 1466489 h 1466489"/>
            </a:gdLst>
            <a:ahLst/>
            <a:cxnLst>
              <a:cxn ang="0">
                <a:pos x="connsiteX0" y="connsiteY0"/>
              </a:cxn>
              <a:cxn ang="0">
                <a:pos x="connsiteX1" y="connsiteY1"/>
              </a:cxn>
              <a:cxn ang="0">
                <a:pos x="connsiteX2" y="connsiteY2"/>
              </a:cxn>
            </a:cxnLst>
            <a:rect l="l" t="t" r="r" b="b"/>
            <a:pathLst>
              <a:path w="2132973" h="1466489">
                <a:moveTo>
                  <a:pt x="2132973" y="0"/>
                </a:moveTo>
                <a:cubicBezTo>
                  <a:pt x="1376724" y="40256"/>
                  <a:pt x="580218" y="255916"/>
                  <a:pt x="269667" y="500331"/>
                </a:cubicBezTo>
                <a:cubicBezTo>
                  <a:pt x="-40884" y="744746"/>
                  <a:pt x="-135775" y="1268080"/>
                  <a:pt x="269666" y="1466489"/>
                </a:cubicBezTo>
              </a:path>
            </a:pathLst>
          </a:custGeom>
          <a:noFill/>
          <a:ln w="25400" cap="flat" cmpd="sng" algn="ctr">
            <a:solidFill>
              <a:srgbClr val="00B0F0"/>
            </a:solidFill>
            <a:prstDash val="solid"/>
            <a:round/>
            <a:headEnd type="none" w="med" len="med"/>
            <a:tailEnd type="arrow" w="lg" len="lg"/>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ndParaRPr>
          </a:p>
        </p:txBody>
      </p:sp>
      <p:sp>
        <p:nvSpPr>
          <p:cNvPr id="20" name="弧形 38"/>
          <p:cNvSpPr/>
          <p:nvPr/>
        </p:nvSpPr>
        <p:spPr>
          <a:xfrm>
            <a:off x="508103" y="3984999"/>
            <a:ext cx="756084" cy="828092"/>
          </a:xfrm>
          <a:prstGeom prst="arc">
            <a:avLst>
              <a:gd name="adj1" fmla="val 5401843"/>
              <a:gd name="adj2" fmla="val 16277986"/>
            </a:avLst>
          </a:prstGeom>
          <a:ln w="25400">
            <a:solidFill>
              <a:srgbClr val="00B0F0"/>
            </a:solidFill>
            <a:head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ndParaRPr>
          </a:p>
        </p:txBody>
      </p:sp>
      <p:sp>
        <p:nvSpPr>
          <p:cNvPr id="21" name="文本框 20"/>
          <p:cNvSpPr txBox="1"/>
          <p:nvPr/>
        </p:nvSpPr>
        <p:spPr bwMode="auto">
          <a:xfrm>
            <a:off x="2716725" y="5320985"/>
            <a:ext cx="890075"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2400" dirty="0">
                <a:latin typeface="Huawei Sans" panose="020C0503030203020204" pitchFamily="34" charset="0"/>
              </a:rPr>
              <a:t>...</a:t>
            </a:r>
          </a:p>
        </p:txBody>
      </p:sp>
      <p:graphicFrame>
        <p:nvGraphicFramePr>
          <p:cNvPr id="22" name="表格 21"/>
          <p:cNvGraphicFramePr>
            <a:graphicFrameLocks noGrp="1"/>
          </p:cNvGraphicFramePr>
          <p:nvPr>
            <p:extLst/>
          </p:nvPr>
        </p:nvGraphicFramePr>
        <p:xfrm>
          <a:off x="937848" y="5747035"/>
          <a:ext cx="4680000" cy="360000"/>
        </p:xfrm>
        <a:graphic>
          <a:graphicData uri="http://schemas.openxmlformats.org/drawingml/2006/table">
            <a:tbl>
              <a:tblPr firstRow="1" bandRow="1">
                <a:tableStyleId>{2D5ABB26-0587-4C30-8999-92F81FD0307C}</a:tableStyleId>
              </a:tblPr>
              <a:tblGrid>
                <a:gridCol w="4680000">
                  <a:extLst>
                    <a:ext uri="{9D8B030D-6E8A-4147-A177-3AD203B41FA5}">
                      <a16:colId xmlns:a16="http://schemas.microsoft.com/office/drawing/2014/main" xmlns="" val="20000"/>
                    </a:ext>
                  </a:extLst>
                </a:gridCol>
              </a:tblGrid>
              <a:tr h="360000">
                <a:tc>
                  <a:txBody>
                    <a:bodyPr/>
                    <a:lstStyle/>
                    <a:p>
                      <a:pPr marL="0" algn="ctr" defTabSz="914400" rtl="0" eaLnBrk="1" latinLnBrk="0" hangingPunct="1"/>
                      <a:r>
                        <a:rPr lang="ru-RU" sz="1600" dirty="0">
                          <a:solidFill>
                            <a:schemeClr val="tx1"/>
                          </a:solidFill>
                          <a:latin typeface="Huawei Sans" panose="020C0503030203020204" pitchFamily="34" charset="0"/>
                        </a:rPr>
                        <a:t>Данные</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bl>
          </a:graphicData>
        </a:graphic>
      </p:graphicFrame>
      <p:sp>
        <p:nvSpPr>
          <p:cNvPr id="24" name="文本框 23"/>
          <p:cNvSpPr txBox="1"/>
          <p:nvPr/>
        </p:nvSpPr>
        <p:spPr bwMode="auto">
          <a:xfrm>
            <a:off x="5758688" y="3820581"/>
            <a:ext cx="1141842"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1200" dirty="0">
                <a:latin typeface="Huawei Sans" panose="020C0503030203020204" pitchFamily="34" charset="0"/>
              </a:rPr>
              <a:t>Переменная</a:t>
            </a:r>
          </a:p>
          <a:p>
            <a:pPr algn="ctr"/>
            <a:r>
              <a:rPr lang="ru-RU" sz="1200" dirty="0">
                <a:latin typeface="Huawei Sans" panose="020C0503030203020204" pitchFamily="34" charset="0"/>
              </a:rPr>
              <a:t>длина</a:t>
            </a:r>
          </a:p>
        </p:txBody>
      </p:sp>
      <p:sp>
        <p:nvSpPr>
          <p:cNvPr id="28" name="文本框 27"/>
          <p:cNvSpPr txBox="1"/>
          <p:nvPr/>
        </p:nvSpPr>
        <p:spPr bwMode="auto">
          <a:xfrm>
            <a:off x="5784554" y="4755253"/>
            <a:ext cx="1115975"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1200" dirty="0">
                <a:latin typeface="Huawei Sans" panose="020C0503030203020204" pitchFamily="34" charset="0"/>
              </a:rPr>
              <a:t>Переменная</a:t>
            </a:r>
          </a:p>
          <a:p>
            <a:pPr algn="ctr"/>
            <a:r>
              <a:rPr lang="ru-RU" sz="1200" dirty="0">
                <a:latin typeface="Huawei Sans" panose="020C0503030203020204" pitchFamily="34" charset="0"/>
              </a:rPr>
              <a:t>длина</a:t>
            </a:r>
          </a:p>
        </p:txBody>
      </p:sp>
      <p:graphicFrame>
        <p:nvGraphicFramePr>
          <p:cNvPr id="25" name="表格 24"/>
          <p:cNvGraphicFramePr>
            <a:graphicFrameLocks noGrp="1"/>
          </p:cNvGraphicFramePr>
          <p:nvPr>
            <p:extLst/>
          </p:nvPr>
        </p:nvGraphicFramePr>
        <p:xfrm>
          <a:off x="937848" y="3780674"/>
          <a:ext cx="4679999" cy="720000"/>
        </p:xfrm>
        <a:graphic>
          <a:graphicData uri="http://schemas.openxmlformats.org/drawingml/2006/table">
            <a:tbl>
              <a:tblPr firstRow="1" bandRow="1">
                <a:tableStyleId>{2D5ABB26-0587-4C30-8999-92F81FD0307C}</a:tableStyleId>
              </a:tblPr>
              <a:tblGrid>
                <a:gridCol w="1560686"/>
                <a:gridCol w="2667000"/>
                <a:gridCol w="452313"/>
              </a:tblGrid>
              <a:tr h="353154">
                <a:tc>
                  <a:txBody>
                    <a:bodyPr/>
                    <a:lstStyle/>
                    <a:p>
                      <a:pPr algn="ctr"/>
                      <a:r>
                        <a:rPr lang="ru-RU" sz="1400" b="1" dirty="0">
                          <a:solidFill>
                            <a:schemeClr val="tx1"/>
                          </a:solidFill>
                          <a:latin typeface="Huawei Sans" panose="020C0503030203020204" pitchFamily="34" charset="0"/>
                        </a:rPr>
                        <a:t>Next</a:t>
                      </a:r>
                      <a:r>
                        <a:rPr lang="ru-RU" sz="1400" dirty="0">
                          <a:solidFill>
                            <a:schemeClr val="bg1"/>
                          </a:solidFill>
                          <a:latin typeface="Huawei Sans" panose="020C0503030203020204" pitchFamily="34" charset="0"/>
                        </a:rPr>
                        <a:t> </a:t>
                      </a:r>
                      <a:r>
                        <a:rPr lang="ru-RU" sz="1400" b="1" dirty="0">
                          <a:solidFill>
                            <a:schemeClr val="tx1"/>
                          </a:solidFill>
                          <a:latin typeface="Huawei Sans" panose="020C0503030203020204" pitchFamily="34" charset="0"/>
                        </a:rPr>
                        <a:t>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400" dirty="0">
                          <a:latin typeface="Huawei Sans" panose="020C0503030203020204" pitchFamily="34" charset="0"/>
                        </a:rPr>
                        <a:t>Extension Header Length</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a:txBody>
                    <a:bodyPr/>
                    <a:lstStyle/>
                    <a:p>
                      <a:pPr algn="l" rtl="0"/>
                      <a:endParaRPr lang="zh-CN" altLang="en-US" sz="11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noFill/>
                      <a:prstDash val="solid"/>
                      <a:round/>
                      <a:headEnd type="none" w="med" len="med"/>
                      <a:tailEnd type="none" w="med" len="med"/>
                    </a:lnB>
                    <a:noFill/>
                  </a:tcPr>
                </a:tc>
              </a:tr>
              <a:tr h="366846">
                <a:tc gridSpan="3">
                  <a:txBody>
                    <a:bodyPr/>
                    <a:lstStyle/>
                    <a:p>
                      <a:pPr algn="ctr"/>
                      <a:r>
                        <a:rPr lang="ru-RU" sz="1400" dirty="0">
                          <a:latin typeface="Huawei Sans" panose="020C0503030203020204" pitchFamily="34" charset="0"/>
                        </a:rPr>
                        <a:t>Extension Header Data</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26" name="表格 25"/>
          <p:cNvGraphicFramePr>
            <a:graphicFrameLocks noGrp="1"/>
          </p:cNvGraphicFramePr>
          <p:nvPr>
            <p:extLst/>
          </p:nvPr>
        </p:nvGraphicFramePr>
        <p:xfrm>
          <a:off x="940958" y="4675778"/>
          <a:ext cx="4679999" cy="720000"/>
        </p:xfrm>
        <a:graphic>
          <a:graphicData uri="http://schemas.openxmlformats.org/drawingml/2006/table">
            <a:tbl>
              <a:tblPr firstRow="1" bandRow="1">
                <a:tableStyleId>{2D5ABB26-0587-4C30-8999-92F81FD0307C}</a:tableStyleId>
              </a:tblPr>
              <a:tblGrid>
                <a:gridCol w="1560686"/>
                <a:gridCol w="2667000"/>
                <a:gridCol w="452313"/>
              </a:tblGrid>
              <a:tr h="353154">
                <a:tc>
                  <a:txBody>
                    <a:bodyPr/>
                    <a:lstStyle/>
                    <a:p>
                      <a:pPr algn="ctr"/>
                      <a:r>
                        <a:rPr lang="ru-RU" sz="1400" b="1" dirty="0">
                          <a:solidFill>
                            <a:schemeClr val="tx1"/>
                          </a:solidFill>
                          <a:latin typeface="Huawei Sans" panose="020C0503030203020204" pitchFamily="34" charset="0"/>
                        </a:rPr>
                        <a:t>Next</a:t>
                      </a:r>
                      <a:r>
                        <a:rPr lang="ru-RU" sz="1400" dirty="0">
                          <a:solidFill>
                            <a:schemeClr val="bg1"/>
                          </a:solidFill>
                          <a:latin typeface="Huawei Sans" panose="020C0503030203020204" pitchFamily="34" charset="0"/>
                        </a:rPr>
                        <a:t> </a:t>
                      </a:r>
                      <a:r>
                        <a:rPr lang="ru-RU" sz="1400" b="1" dirty="0">
                          <a:solidFill>
                            <a:schemeClr val="tx1"/>
                          </a:solidFill>
                          <a:latin typeface="Huawei Sans" panose="020C0503030203020204" pitchFamily="34" charset="0"/>
                        </a:rPr>
                        <a:t>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400" dirty="0">
                          <a:latin typeface="Huawei Sans" panose="020C0503030203020204" pitchFamily="34" charset="0"/>
                        </a:rPr>
                        <a:t>Extension Header Length</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a:txBody>
                    <a:bodyPr/>
                    <a:lstStyle/>
                    <a:p>
                      <a:pPr algn="l" rtl="0"/>
                      <a:endParaRPr lang="zh-CN" altLang="en-US" sz="11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noFill/>
                      <a:prstDash val="solid"/>
                      <a:round/>
                      <a:headEnd type="none" w="med" len="med"/>
                      <a:tailEnd type="none" w="med" len="med"/>
                    </a:lnB>
                    <a:noFill/>
                  </a:tcPr>
                </a:tc>
              </a:tr>
              <a:tr h="366846">
                <a:tc gridSpan="3">
                  <a:txBody>
                    <a:bodyPr/>
                    <a:lstStyle/>
                    <a:p>
                      <a:pPr algn="ctr"/>
                      <a:r>
                        <a:rPr lang="ru-RU" sz="1400" dirty="0">
                          <a:latin typeface="Huawei Sans" panose="020C0503030203020204" pitchFamily="34" charset="0"/>
                        </a:rPr>
                        <a:t>Extension Header Data</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bl>
          </a:graphicData>
        </a:graphic>
      </p:graphicFrame>
      <p:sp>
        <p:nvSpPr>
          <p:cNvPr id="29" name="矩形 28"/>
          <p:cNvSpPr/>
          <p:nvPr/>
        </p:nvSpPr>
        <p:spPr>
          <a:xfrm>
            <a:off x="6900530" y="1520736"/>
            <a:ext cx="4770132" cy="1723205"/>
          </a:xfrm>
          <a:prstGeom prst="rect">
            <a:avLst/>
          </a:prstGeom>
        </p:spPr>
        <p:txBody>
          <a:bodyPr wrap="square">
            <a:noAutofit/>
          </a:bodyPr>
          <a:lstStyle/>
          <a:p>
            <a:pPr marL="177800" indent="-177800">
              <a:buFont typeface="Arial" panose="020B0604020202020204" pitchFamily="34" charset="0"/>
              <a:buChar char="•"/>
            </a:pPr>
            <a:r>
              <a:rPr lang="ru-RU" sz="1400" b="1" dirty="0">
                <a:latin typeface="Huawei Sans" panose="020C0503030203020204" pitchFamily="34" charset="0"/>
              </a:rPr>
              <a:t>Длина расширенного заголовка:</a:t>
            </a:r>
            <a:r>
              <a:rPr lang="ru-RU" sz="1400" dirty="0">
                <a:latin typeface="Huawei Sans" panose="020C0503030203020204" pitchFamily="34" charset="0"/>
              </a:rPr>
              <a:t> </a:t>
            </a:r>
            <a:r>
              <a:rPr lang="ru-RU" sz="1400" dirty="0" smtClean="0">
                <a:latin typeface="Huawei Sans" panose="020C0503030203020204" pitchFamily="34" charset="0"/>
              </a:rPr>
              <a:t>длина </a:t>
            </a:r>
            <a:r>
              <a:rPr lang="ru-RU" sz="1400" dirty="0">
                <a:latin typeface="Huawei Sans" panose="020C0503030203020204" pitchFamily="34" charset="0"/>
              </a:rPr>
              <a:t>8 бит. В этом поле указывается длина расширенного заголовка, исключая длину поля Next Header.</a:t>
            </a:r>
          </a:p>
          <a:p>
            <a:pPr marL="177800" indent="-177800">
              <a:buFont typeface="Arial" panose="020B0604020202020204" pitchFamily="34" charset="0"/>
              <a:buChar char="•"/>
            </a:pPr>
            <a:r>
              <a:rPr lang="ru-RU" sz="1400" b="1" dirty="0">
                <a:latin typeface="Huawei Sans" panose="020C0503030203020204" pitchFamily="34" charset="0"/>
              </a:rPr>
              <a:t>Данные расширенного заголовка:</a:t>
            </a:r>
            <a:r>
              <a:rPr lang="ru-RU" sz="1400" dirty="0">
                <a:latin typeface="Huawei Sans" panose="020C0503030203020204" pitchFamily="34" charset="0"/>
              </a:rPr>
              <a:t> переменная длина. Это поле указывает полезную нагрузку расширенных заголовков и представляет собой комбинацию ряда опций и полей для заполнения.</a:t>
            </a:r>
          </a:p>
        </p:txBody>
      </p:sp>
      <p:graphicFrame>
        <p:nvGraphicFramePr>
          <p:cNvPr id="4" name="表格 3"/>
          <p:cNvGraphicFramePr>
            <a:graphicFrameLocks noGrp="1"/>
          </p:cNvGraphicFramePr>
          <p:nvPr>
            <p:extLst>
              <p:ext uri="{D42A27DB-BD31-4B8C-83A1-F6EECF244321}">
                <p14:modId xmlns:p14="http://schemas.microsoft.com/office/powerpoint/2010/main" val="2688318452"/>
              </p:ext>
            </p:extLst>
          </p:nvPr>
        </p:nvGraphicFramePr>
        <p:xfrm>
          <a:off x="7062220" y="3517986"/>
          <a:ext cx="4509186" cy="1913755"/>
        </p:xfrm>
        <a:graphic>
          <a:graphicData uri="http://schemas.openxmlformats.org/drawingml/2006/table">
            <a:tbl>
              <a:tblPr firstRow="1" bandRow="1">
                <a:tableStyleId>{72833802-FEF1-4C79-8D5D-14CF1EAF98D9}</a:tableStyleId>
              </a:tblPr>
              <a:tblGrid>
                <a:gridCol w="4509186"/>
              </a:tblGrid>
              <a:tr h="495509">
                <a:tc>
                  <a:txBody>
                    <a:bodyPr/>
                    <a:lstStyle/>
                    <a:p>
                      <a:pPr algn="ctr"/>
                      <a:r>
                        <a:rPr lang="en-US" sz="1400" b="1" dirty="0" smtClean="0">
                          <a:solidFill>
                            <a:schemeClr val="tx1"/>
                          </a:solidFill>
                          <a:latin typeface="Huawei Sans" panose="020C0503030203020204" pitchFamily="34" charset="0"/>
                        </a:rPr>
                        <a:t>Basic IPv6 Header</a:t>
                      </a:r>
                      <a:endParaRPr lang="en-US" altLang="zh-CN" sz="1400" b="1" dirty="0" smtClean="0">
                        <a:solidFill>
                          <a:schemeClr val="tx1"/>
                        </a:solidFill>
                        <a:latin typeface="Huawei Sans" panose="020C0503030203020204" pitchFamily="34" charset="0"/>
                      </a:endParaRPr>
                    </a:p>
                    <a:p>
                      <a:pPr algn="ctr"/>
                      <a:r>
                        <a:rPr lang="ru-RU" sz="1400" dirty="0" smtClean="0">
                          <a:solidFill>
                            <a:schemeClr val="tx1"/>
                          </a:solidFill>
                          <a:latin typeface="Huawei Sans" panose="020C0503030203020204" pitchFamily="34" charset="0"/>
                        </a:rPr>
                        <a:t>Next Header=0 (Hop-by-Hop Options Header)</a:t>
                      </a:r>
                      <a:endParaRPr lang="ru-RU" sz="140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495509">
                <a:tc>
                  <a:txBody>
                    <a:bodyPr/>
                    <a:lstStyle/>
                    <a:p>
                      <a:pPr algn="ctr"/>
                      <a:r>
                        <a:rPr lang="ru-RU" sz="1400" b="1" dirty="0">
                          <a:solidFill>
                            <a:schemeClr val="tx1"/>
                          </a:solidFill>
                          <a:latin typeface="Huawei Sans" panose="020C0503030203020204" pitchFamily="34" charset="0"/>
                        </a:rPr>
                        <a:t>IPv6 Hop-by-Hop Options Header</a:t>
                      </a:r>
                    </a:p>
                    <a:p>
                      <a:pPr algn="ctr"/>
                      <a:r>
                        <a:rPr lang="ru-RU" sz="1400" dirty="0">
                          <a:solidFill>
                            <a:schemeClr val="tx1"/>
                          </a:solidFill>
                          <a:latin typeface="Huawei Sans" panose="020C0503030203020204" pitchFamily="34" charset="0"/>
                        </a:rPr>
                        <a:t>Next Header=51 (Authentication 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495509">
                <a:tc>
                  <a:txBody>
                    <a:bodyPr/>
                    <a:lstStyle/>
                    <a:p>
                      <a:pPr algn="ctr"/>
                      <a:r>
                        <a:rPr lang="ru-RU" sz="1400" b="1" dirty="0">
                          <a:solidFill>
                            <a:schemeClr val="tx1"/>
                          </a:solidFill>
                          <a:latin typeface="Huawei Sans" panose="020C0503030203020204" pitchFamily="34" charset="0"/>
                        </a:rPr>
                        <a:t>IPv6 Authentication Header</a:t>
                      </a:r>
                    </a:p>
                    <a:p>
                      <a:pPr algn="ctr"/>
                      <a:r>
                        <a:rPr lang="ru-RU" sz="1400" dirty="0">
                          <a:solidFill>
                            <a:schemeClr val="tx1"/>
                          </a:solidFill>
                          <a:latin typeface="Huawei Sans" panose="020C0503030203020204" pitchFamily="34" charset="0"/>
                        </a:rPr>
                        <a:t>Next Header=6 (TCP)</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359275">
                <a:tc>
                  <a:txBody>
                    <a:bodyPr/>
                    <a:lstStyle/>
                    <a:p>
                      <a:pPr algn="ctr"/>
                      <a:r>
                        <a:rPr lang="ru-RU" sz="1400" b="1" dirty="0">
                          <a:solidFill>
                            <a:schemeClr val="tx1"/>
                          </a:solidFill>
                          <a:latin typeface="Huawei Sans" panose="020C0503030203020204" pitchFamily="34" charset="0"/>
                        </a:rPr>
                        <a:t>TCP Data Segment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bl>
          </a:graphicData>
        </a:graphic>
      </p:graphicFrame>
      <p:sp>
        <p:nvSpPr>
          <p:cNvPr id="2" name="右大括号 1"/>
          <p:cNvSpPr/>
          <p:nvPr/>
        </p:nvSpPr>
        <p:spPr>
          <a:xfrm>
            <a:off x="5652371" y="3775448"/>
            <a:ext cx="214312" cy="725226"/>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sz="1400">
              <a:latin typeface="Huawei Sans" panose="020C0503030203020204" pitchFamily="34" charset="0"/>
            </a:endParaRPr>
          </a:p>
        </p:txBody>
      </p:sp>
      <p:sp>
        <p:nvSpPr>
          <p:cNvPr id="32" name="右大括号 31"/>
          <p:cNvSpPr/>
          <p:nvPr/>
        </p:nvSpPr>
        <p:spPr>
          <a:xfrm>
            <a:off x="5652371" y="4670552"/>
            <a:ext cx="214312" cy="725226"/>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sz="1400">
              <a:latin typeface="Huawei Sans" panose="020C0503030203020204" pitchFamily="34" charset="0"/>
            </a:endParaRPr>
          </a:p>
        </p:txBody>
      </p:sp>
      <p:sp>
        <p:nvSpPr>
          <p:cNvPr id="33" name="右大括号 32"/>
          <p:cNvSpPr/>
          <p:nvPr/>
        </p:nvSpPr>
        <p:spPr>
          <a:xfrm>
            <a:off x="5652371" y="1446956"/>
            <a:ext cx="214312" cy="2158613"/>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ndParaRPr>
          </a:p>
        </p:txBody>
      </p:sp>
      <p:sp>
        <p:nvSpPr>
          <p:cNvPr id="5" name="文本框 4"/>
          <p:cNvSpPr txBox="1"/>
          <p:nvPr/>
        </p:nvSpPr>
        <p:spPr bwMode="auto">
          <a:xfrm>
            <a:off x="8010618" y="5540836"/>
            <a:ext cx="21345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600" dirty="0">
                <a:latin typeface="Huawei Sans" panose="020C0503030203020204" pitchFamily="34" charset="0"/>
              </a:rPr>
              <a:t>Пример пакета IPv6</a:t>
            </a:r>
          </a:p>
        </p:txBody>
      </p:sp>
    </p:spTree>
    <p:extLst>
      <p:ext uri="{BB962C8B-B14F-4D97-AF65-F5344CB8AC3E}">
        <p14:creationId xmlns:p14="http://schemas.microsoft.com/office/powerpoint/2010/main" val="37327786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0533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ru-RU" dirty="0">
                <a:latin typeface="Huawei Sans" panose="020C0503030203020204" pitchFamily="34" charset="0"/>
              </a:rPr>
              <a:t>Механизм обработки пакета IPv6</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8620" y="4482354"/>
            <a:ext cx="720000" cy="590400"/>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2903" y="4482354"/>
            <a:ext cx="720000" cy="590400"/>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52324" y="4482354"/>
            <a:ext cx="720000" cy="590400"/>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7186" y="4482354"/>
            <a:ext cx="720000" cy="590400"/>
          </a:xfrm>
          <a:prstGeom prst="rect">
            <a:avLst/>
          </a:prstGeom>
        </p:spPr>
      </p:pic>
      <p:cxnSp>
        <p:nvCxnSpPr>
          <p:cNvPr id="21" name="直接连接符 20"/>
          <p:cNvCxnSpPr/>
          <p:nvPr/>
        </p:nvCxnSpPr>
        <p:spPr bwMode="auto">
          <a:xfrm>
            <a:off x="2848620" y="4777554"/>
            <a:ext cx="182428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3" name="直接连接符 22"/>
          <p:cNvCxnSpPr/>
          <p:nvPr/>
        </p:nvCxnSpPr>
        <p:spPr bwMode="auto">
          <a:xfrm>
            <a:off x="5392903" y="4777554"/>
            <a:ext cx="182428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6" name="直接连接符 25"/>
          <p:cNvCxnSpPr/>
          <p:nvPr/>
        </p:nvCxnSpPr>
        <p:spPr bwMode="auto">
          <a:xfrm>
            <a:off x="7937186" y="4777554"/>
            <a:ext cx="1824282"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1" name="直接箭头连接符 30"/>
          <p:cNvCxnSpPr/>
          <p:nvPr/>
        </p:nvCxnSpPr>
        <p:spPr bwMode="auto">
          <a:xfrm>
            <a:off x="3220701" y="4914402"/>
            <a:ext cx="1080120" cy="0"/>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sp>
        <p:nvSpPr>
          <p:cNvPr id="32" name="文本框 31"/>
          <p:cNvSpPr txBox="1"/>
          <p:nvPr/>
        </p:nvSpPr>
        <p:spPr bwMode="auto">
          <a:xfrm>
            <a:off x="1538810" y="5091811"/>
            <a:ext cx="1957225"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1400" dirty="0">
                <a:latin typeface="Huawei Sans" panose="020C0503030203020204" pitchFamily="34" charset="0"/>
              </a:rPr>
              <a:t>Исходный маршрутизатор</a:t>
            </a:r>
          </a:p>
        </p:txBody>
      </p:sp>
      <p:sp>
        <p:nvSpPr>
          <p:cNvPr id="33" name="文本框 32"/>
          <p:cNvSpPr txBox="1"/>
          <p:nvPr/>
        </p:nvSpPr>
        <p:spPr bwMode="auto">
          <a:xfrm>
            <a:off x="9179684" y="5094422"/>
            <a:ext cx="1892532"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1400" dirty="0">
                <a:latin typeface="Huawei Sans" panose="020C0503030203020204" pitchFamily="34" charset="0"/>
              </a:rPr>
              <a:t>Целевой маршрутизатор</a:t>
            </a:r>
          </a:p>
        </p:txBody>
      </p:sp>
      <p:sp>
        <p:nvSpPr>
          <p:cNvPr id="34" name="文本框 33"/>
          <p:cNvSpPr txBox="1"/>
          <p:nvPr/>
        </p:nvSpPr>
        <p:spPr bwMode="auto">
          <a:xfrm>
            <a:off x="4057947" y="5091812"/>
            <a:ext cx="202237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1400" dirty="0">
                <a:latin typeface="Huawei Sans" panose="020C0503030203020204" pitchFamily="34" charset="0"/>
              </a:rPr>
              <a:t>Промежуточный маршрутизатор</a:t>
            </a:r>
          </a:p>
        </p:txBody>
      </p:sp>
      <p:sp>
        <p:nvSpPr>
          <p:cNvPr id="35" name="文本框 34"/>
          <p:cNvSpPr txBox="1"/>
          <p:nvPr/>
        </p:nvSpPr>
        <p:spPr bwMode="auto">
          <a:xfrm>
            <a:off x="6595396" y="5094422"/>
            <a:ext cx="202237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1400" dirty="0">
                <a:latin typeface="Huawei Sans" panose="020C0503030203020204" pitchFamily="34" charset="0"/>
              </a:rPr>
              <a:t>Промежуточный маршрутизатор</a:t>
            </a:r>
          </a:p>
        </p:txBody>
      </p:sp>
      <p:cxnSp>
        <p:nvCxnSpPr>
          <p:cNvPr id="41" name="直接箭头连接符 40"/>
          <p:cNvCxnSpPr/>
          <p:nvPr/>
        </p:nvCxnSpPr>
        <p:spPr bwMode="auto">
          <a:xfrm>
            <a:off x="5764984" y="4914402"/>
            <a:ext cx="1080120" cy="0"/>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42" name="直接箭头连接符 41"/>
          <p:cNvCxnSpPr/>
          <p:nvPr/>
        </p:nvCxnSpPr>
        <p:spPr bwMode="auto">
          <a:xfrm>
            <a:off x="8309267" y="4914402"/>
            <a:ext cx="1080120" cy="0"/>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sp>
        <p:nvSpPr>
          <p:cNvPr id="45" name="矩形 44"/>
          <p:cNvSpPr/>
          <p:nvPr/>
        </p:nvSpPr>
        <p:spPr>
          <a:xfrm>
            <a:off x="4578863" y="3457491"/>
            <a:ext cx="3392241" cy="830997"/>
          </a:xfrm>
          <a:prstGeom prst="rect">
            <a:avLst/>
          </a:prstGeom>
          <a:noFill/>
        </p:spPr>
        <p:txBody>
          <a:bodyPr wrap="square">
            <a:noAutofit/>
          </a:bodyPr>
          <a:lstStyle/>
          <a:p>
            <a:pPr algn="ctr" fontAlgn="ctr">
              <a:buClr>
                <a:srgbClr val="C00000"/>
              </a:buClr>
              <a:buSzPct val="75000"/>
            </a:pPr>
            <a:r>
              <a:rPr lang="ru-RU" sz="1600" dirty="0">
                <a:latin typeface="Huawei Sans" panose="020C0503030203020204" pitchFamily="34" charset="0"/>
              </a:rPr>
              <a:t>Обработка основного заголовка и заголовка </a:t>
            </a:r>
            <a:r>
              <a:rPr lang="ru-RU" sz="1600" b="1" dirty="0">
                <a:solidFill>
                  <a:srgbClr val="EC7061"/>
                </a:solidFill>
                <a:latin typeface="Huawei Sans" panose="020C0503030203020204" pitchFamily="34" charset="0"/>
              </a:rPr>
              <a:t>Hop-by-Hop </a:t>
            </a:r>
            <a:r>
              <a:rPr lang="ru-RU" sz="1600" b="1" dirty="0" smtClean="0">
                <a:solidFill>
                  <a:srgbClr val="EC7061"/>
                </a:solidFill>
                <a:latin typeface="Huawei Sans" panose="020C0503030203020204" pitchFamily="34" charset="0"/>
              </a:rPr>
              <a:t>Options</a:t>
            </a:r>
            <a:endParaRPr lang="ru-RU" sz="1600" dirty="0">
              <a:latin typeface="Huawei Sans" panose="020C0503030203020204" pitchFamily="34" charset="0"/>
            </a:endParaRPr>
          </a:p>
        </p:txBody>
      </p:sp>
      <p:sp>
        <p:nvSpPr>
          <p:cNvPr id="46" name="下箭头 63"/>
          <p:cNvSpPr/>
          <p:nvPr/>
        </p:nvSpPr>
        <p:spPr>
          <a:xfrm rot="10800000">
            <a:off x="4777683" y="4036526"/>
            <a:ext cx="2952244" cy="424159"/>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44696 w 1044696"/>
              <a:gd name="connsiteY0" fmla="*/ 0 h 832214"/>
              <a:gd name="connsiteX1" fmla="*/ 619488 w 1044696"/>
              <a:gd name="connsiteY1" fmla="*/ 506595 h 832214"/>
              <a:gd name="connsiteX2" fmla="*/ 762643 w 1044696"/>
              <a:gd name="connsiteY2" fmla="*/ 520882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750456 w 1032509"/>
              <a:gd name="connsiteY2" fmla="*/ 520882 h 832214"/>
              <a:gd name="connsiteX3" fmla="*/ 505581 w 1032509"/>
              <a:gd name="connsiteY3" fmla="*/ 832214 h 832214"/>
              <a:gd name="connsiteX4" fmla="*/ 215565 w 1032509"/>
              <a:gd name="connsiteY4" fmla="*/ 520882 h 832214"/>
              <a:gd name="connsiteX5" fmla="*/ 380047 w 1032509"/>
              <a:gd name="connsiteY5" fmla="*/ 511357 h 832214"/>
              <a:gd name="connsiteX6" fmla="*/ 0 w 1032509"/>
              <a:gd name="connsiteY6" fmla="*/ 24765 h 832214"/>
              <a:gd name="connsiteX0" fmla="*/ 1032509 w 1032509"/>
              <a:gd name="connsiteY0" fmla="*/ 0 h 832214"/>
              <a:gd name="connsiteX1" fmla="*/ 531384 w 1032509"/>
              <a:gd name="connsiteY1" fmla="*/ 506595 h 832214"/>
              <a:gd name="connsiteX2" fmla="*/ 750456 w 1032509"/>
              <a:gd name="connsiteY2" fmla="*/ 520882 h 832214"/>
              <a:gd name="connsiteX3" fmla="*/ 505581 w 1032509"/>
              <a:gd name="connsiteY3" fmla="*/ 832214 h 832214"/>
              <a:gd name="connsiteX4" fmla="*/ 215565 w 1032509"/>
              <a:gd name="connsiteY4" fmla="*/ 520882 h 832214"/>
              <a:gd name="connsiteX5" fmla="*/ 380047 w 1032509"/>
              <a:gd name="connsiteY5" fmla="*/ 511357 h 832214"/>
              <a:gd name="connsiteX6" fmla="*/ 0 w 1032509"/>
              <a:gd name="connsiteY6" fmla="*/ 24765 h 832214"/>
              <a:gd name="connsiteX0" fmla="*/ 1032509 w 1032509"/>
              <a:gd name="connsiteY0" fmla="*/ 0 h 832214"/>
              <a:gd name="connsiteX1" fmla="*/ 531384 w 1032509"/>
              <a:gd name="connsiteY1" fmla="*/ 506595 h 832214"/>
              <a:gd name="connsiteX2" fmla="*/ 750456 w 1032509"/>
              <a:gd name="connsiteY2" fmla="*/ 520882 h 832214"/>
              <a:gd name="connsiteX3" fmla="*/ 505581 w 1032509"/>
              <a:gd name="connsiteY3" fmla="*/ 832214 h 832214"/>
              <a:gd name="connsiteX4" fmla="*/ 215565 w 1032509"/>
              <a:gd name="connsiteY4" fmla="*/ 520882 h 832214"/>
              <a:gd name="connsiteX5" fmla="*/ 468275 w 1032509"/>
              <a:gd name="connsiteY5" fmla="*/ 501832 h 832214"/>
              <a:gd name="connsiteX6" fmla="*/ 0 w 1032509"/>
              <a:gd name="connsiteY6" fmla="*/ 24765 h 832214"/>
              <a:gd name="connsiteX0" fmla="*/ 1032509 w 1032509"/>
              <a:gd name="connsiteY0" fmla="*/ 0 h 832214"/>
              <a:gd name="connsiteX1" fmla="*/ 531384 w 1032509"/>
              <a:gd name="connsiteY1" fmla="*/ 506595 h 832214"/>
              <a:gd name="connsiteX2" fmla="*/ 633503 w 1032509"/>
              <a:gd name="connsiteY2" fmla="*/ 516120 h 832214"/>
              <a:gd name="connsiteX3" fmla="*/ 505581 w 1032509"/>
              <a:gd name="connsiteY3" fmla="*/ 832214 h 832214"/>
              <a:gd name="connsiteX4" fmla="*/ 215565 w 1032509"/>
              <a:gd name="connsiteY4" fmla="*/ 520882 h 832214"/>
              <a:gd name="connsiteX5" fmla="*/ 468275 w 1032509"/>
              <a:gd name="connsiteY5" fmla="*/ 501832 h 832214"/>
              <a:gd name="connsiteX6" fmla="*/ 0 w 1032509"/>
              <a:gd name="connsiteY6" fmla="*/ 24765 h 832214"/>
              <a:gd name="connsiteX0" fmla="*/ 1032509 w 1032509"/>
              <a:gd name="connsiteY0" fmla="*/ 0 h 832214"/>
              <a:gd name="connsiteX1" fmla="*/ 531384 w 1032509"/>
              <a:gd name="connsiteY1" fmla="*/ 506595 h 832214"/>
              <a:gd name="connsiteX2" fmla="*/ 633503 w 1032509"/>
              <a:gd name="connsiteY2" fmla="*/ 516120 h 832214"/>
              <a:gd name="connsiteX3" fmla="*/ 505581 w 1032509"/>
              <a:gd name="connsiteY3" fmla="*/ 832214 h 832214"/>
              <a:gd name="connsiteX4" fmla="*/ 322260 w 1032509"/>
              <a:gd name="connsiteY4" fmla="*/ 497070 h 832214"/>
              <a:gd name="connsiteX5" fmla="*/ 468275 w 1032509"/>
              <a:gd name="connsiteY5" fmla="*/ 501832 h 832214"/>
              <a:gd name="connsiteX6" fmla="*/ 0 w 1032509"/>
              <a:gd name="connsiteY6" fmla="*/ 24765 h 832214"/>
              <a:gd name="connsiteX0" fmla="*/ 1032509 w 1032509"/>
              <a:gd name="connsiteY0" fmla="*/ 0 h 746489"/>
              <a:gd name="connsiteX1" fmla="*/ 531384 w 1032509"/>
              <a:gd name="connsiteY1" fmla="*/ 506595 h 746489"/>
              <a:gd name="connsiteX2" fmla="*/ 633503 w 1032509"/>
              <a:gd name="connsiteY2" fmla="*/ 516120 h 746489"/>
              <a:gd name="connsiteX3" fmla="*/ 499426 w 1032509"/>
              <a:gd name="connsiteY3" fmla="*/ 746489 h 746489"/>
              <a:gd name="connsiteX4" fmla="*/ 322260 w 1032509"/>
              <a:gd name="connsiteY4" fmla="*/ 497070 h 746489"/>
              <a:gd name="connsiteX5" fmla="*/ 468275 w 1032509"/>
              <a:gd name="connsiteY5" fmla="*/ 501832 h 746489"/>
              <a:gd name="connsiteX6" fmla="*/ 0 w 1032509"/>
              <a:gd name="connsiteY6" fmla="*/ 24765 h 746489"/>
              <a:gd name="connsiteX0" fmla="*/ 1032509 w 1032509"/>
              <a:gd name="connsiteY0" fmla="*/ 0 h 746489"/>
              <a:gd name="connsiteX1" fmla="*/ 531384 w 1032509"/>
              <a:gd name="connsiteY1" fmla="*/ 506595 h 746489"/>
              <a:gd name="connsiteX2" fmla="*/ 629399 w 1032509"/>
              <a:gd name="connsiteY2" fmla="*/ 501832 h 746489"/>
              <a:gd name="connsiteX3" fmla="*/ 499426 w 1032509"/>
              <a:gd name="connsiteY3" fmla="*/ 746489 h 746489"/>
              <a:gd name="connsiteX4" fmla="*/ 322260 w 1032509"/>
              <a:gd name="connsiteY4" fmla="*/ 497070 h 746489"/>
              <a:gd name="connsiteX5" fmla="*/ 468275 w 1032509"/>
              <a:gd name="connsiteY5" fmla="*/ 501832 h 746489"/>
              <a:gd name="connsiteX6" fmla="*/ 0 w 1032509"/>
              <a:gd name="connsiteY6" fmla="*/ 24765 h 746489"/>
              <a:gd name="connsiteX0" fmla="*/ 1032509 w 1032509"/>
              <a:gd name="connsiteY0" fmla="*/ 0 h 746489"/>
              <a:gd name="connsiteX1" fmla="*/ 531384 w 1032509"/>
              <a:gd name="connsiteY1" fmla="*/ 506595 h 746489"/>
              <a:gd name="connsiteX2" fmla="*/ 629399 w 1032509"/>
              <a:gd name="connsiteY2" fmla="*/ 501832 h 746489"/>
              <a:gd name="connsiteX3" fmla="*/ 499426 w 1032509"/>
              <a:gd name="connsiteY3" fmla="*/ 746489 h 746489"/>
              <a:gd name="connsiteX4" fmla="*/ 375607 w 1032509"/>
              <a:gd name="connsiteY4" fmla="*/ 497070 h 746489"/>
              <a:gd name="connsiteX5" fmla="*/ 468275 w 1032509"/>
              <a:gd name="connsiteY5" fmla="*/ 501832 h 746489"/>
              <a:gd name="connsiteX6" fmla="*/ 0 w 1032509"/>
              <a:gd name="connsiteY6" fmla="*/ 24765 h 746489"/>
              <a:gd name="connsiteX0" fmla="*/ 1032509 w 1032509"/>
              <a:gd name="connsiteY0" fmla="*/ 0 h 746489"/>
              <a:gd name="connsiteX1" fmla="*/ 531384 w 1032509"/>
              <a:gd name="connsiteY1" fmla="*/ 506595 h 746489"/>
              <a:gd name="connsiteX2" fmla="*/ 606829 w 1032509"/>
              <a:gd name="connsiteY2" fmla="*/ 506594 h 746489"/>
              <a:gd name="connsiteX3" fmla="*/ 499426 w 1032509"/>
              <a:gd name="connsiteY3" fmla="*/ 746489 h 746489"/>
              <a:gd name="connsiteX4" fmla="*/ 375607 w 1032509"/>
              <a:gd name="connsiteY4" fmla="*/ 497070 h 746489"/>
              <a:gd name="connsiteX5" fmla="*/ 468275 w 1032509"/>
              <a:gd name="connsiteY5" fmla="*/ 501832 h 746489"/>
              <a:gd name="connsiteX6" fmla="*/ 0 w 1032509"/>
              <a:gd name="connsiteY6" fmla="*/ 24765 h 746489"/>
              <a:gd name="connsiteX0" fmla="*/ 1032509 w 1032509"/>
              <a:gd name="connsiteY0" fmla="*/ 0 h 746489"/>
              <a:gd name="connsiteX1" fmla="*/ 531384 w 1032509"/>
              <a:gd name="connsiteY1" fmla="*/ 506595 h 746489"/>
              <a:gd name="connsiteX2" fmla="*/ 606829 w 1032509"/>
              <a:gd name="connsiteY2" fmla="*/ 506594 h 746489"/>
              <a:gd name="connsiteX3" fmla="*/ 499426 w 1032509"/>
              <a:gd name="connsiteY3" fmla="*/ 746489 h 746489"/>
              <a:gd name="connsiteX4" fmla="*/ 387918 w 1032509"/>
              <a:gd name="connsiteY4" fmla="*/ 497070 h 746489"/>
              <a:gd name="connsiteX5" fmla="*/ 468275 w 1032509"/>
              <a:gd name="connsiteY5" fmla="*/ 501832 h 746489"/>
              <a:gd name="connsiteX6" fmla="*/ 0 w 1032509"/>
              <a:gd name="connsiteY6" fmla="*/ 24765 h 746489"/>
              <a:gd name="connsiteX0" fmla="*/ 1594707 w 1594707"/>
              <a:gd name="connsiteY0" fmla="*/ 0 h 1032239"/>
              <a:gd name="connsiteX1" fmla="*/ 531384 w 1594707"/>
              <a:gd name="connsiteY1" fmla="*/ 792345 h 1032239"/>
              <a:gd name="connsiteX2" fmla="*/ 606829 w 1594707"/>
              <a:gd name="connsiteY2" fmla="*/ 792344 h 1032239"/>
              <a:gd name="connsiteX3" fmla="*/ 499426 w 1594707"/>
              <a:gd name="connsiteY3" fmla="*/ 1032239 h 1032239"/>
              <a:gd name="connsiteX4" fmla="*/ 387918 w 1594707"/>
              <a:gd name="connsiteY4" fmla="*/ 782820 h 1032239"/>
              <a:gd name="connsiteX5" fmla="*/ 468275 w 1594707"/>
              <a:gd name="connsiteY5" fmla="*/ 787582 h 1032239"/>
              <a:gd name="connsiteX6" fmla="*/ 0 w 1594707"/>
              <a:gd name="connsiteY6" fmla="*/ 310515 h 1032239"/>
              <a:gd name="connsiteX0" fmla="*/ 1594707 w 1594707"/>
              <a:gd name="connsiteY0" fmla="*/ 0 h 1032239"/>
              <a:gd name="connsiteX1" fmla="*/ 531384 w 1594707"/>
              <a:gd name="connsiteY1" fmla="*/ 792345 h 1032239"/>
              <a:gd name="connsiteX2" fmla="*/ 606829 w 1594707"/>
              <a:gd name="connsiteY2" fmla="*/ 792344 h 1032239"/>
              <a:gd name="connsiteX3" fmla="*/ 499426 w 1594707"/>
              <a:gd name="connsiteY3" fmla="*/ 1032239 h 1032239"/>
              <a:gd name="connsiteX4" fmla="*/ 387918 w 1594707"/>
              <a:gd name="connsiteY4" fmla="*/ 782820 h 1032239"/>
              <a:gd name="connsiteX5" fmla="*/ 468275 w 1594707"/>
              <a:gd name="connsiteY5" fmla="*/ 787582 h 1032239"/>
              <a:gd name="connsiteX6" fmla="*/ 0 w 1594707"/>
              <a:gd name="connsiteY6" fmla="*/ 310515 h 1032239"/>
              <a:gd name="connsiteX0" fmla="*/ 1594707 w 1594707"/>
              <a:gd name="connsiteY0" fmla="*/ 0 h 1032239"/>
              <a:gd name="connsiteX1" fmla="*/ 521125 w 1594707"/>
              <a:gd name="connsiteY1" fmla="*/ 787582 h 1032239"/>
              <a:gd name="connsiteX2" fmla="*/ 606829 w 1594707"/>
              <a:gd name="connsiteY2" fmla="*/ 792344 h 1032239"/>
              <a:gd name="connsiteX3" fmla="*/ 499426 w 1594707"/>
              <a:gd name="connsiteY3" fmla="*/ 1032239 h 1032239"/>
              <a:gd name="connsiteX4" fmla="*/ 387918 w 1594707"/>
              <a:gd name="connsiteY4" fmla="*/ 782820 h 1032239"/>
              <a:gd name="connsiteX5" fmla="*/ 468275 w 1594707"/>
              <a:gd name="connsiteY5" fmla="*/ 787582 h 1032239"/>
              <a:gd name="connsiteX6" fmla="*/ 0 w 1594707"/>
              <a:gd name="connsiteY6" fmla="*/ 310515 h 1032239"/>
              <a:gd name="connsiteX0" fmla="*/ 1594707 w 1594707"/>
              <a:gd name="connsiteY0" fmla="*/ 0 h 1032239"/>
              <a:gd name="connsiteX1" fmla="*/ 521125 w 1594707"/>
              <a:gd name="connsiteY1" fmla="*/ 787582 h 1032239"/>
              <a:gd name="connsiteX2" fmla="*/ 606829 w 1594707"/>
              <a:gd name="connsiteY2" fmla="*/ 792344 h 1032239"/>
              <a:gd name="connsiteX3" fmla="*/ 499426 w 1594707"/>
              <a:gd name="connsiteY3" fmla="*/ 1032239 h 1032239"/>
              <a:gd name="connsiteX4" fmla="*/ 387918 w 1594707"/>
              <a:gd name="connsiteY4" fmla="*/ 782820 h 1032239"/>
              <a:gd name="connsiteX5" fmla="*/ 468275 w 1594707"/>
              <a:gd name="connsiteY5" fmla="*/ 787582 h 1032239"/>
              <a:gd name="connsiteX6" fmla="*/ 0 w 1594707"/>
              <a:gd name="connsiteY6" fmla="*/ 310515 h 1032239"/>
              <a:gd name="connsiteX0" fmla="*/ 2099454 w 2099454"/>
              <a:gd name="connsiteY0" fmla="*/ 18098 h 1050337"/>
              <a:gd name="connsiteX1" fmla="*/ 1025872 w 2099454"/>
              <a:gd name="connsiteY1" fmla="*/ 805680 h 1050337"/>
              <a:gd name="connsiteX2" fmla="*/ 1111576 w 2099454"/>
              <a:gd name="connsiteY2" fmla="*/ 810442 h 1050337"/>
              <a:gd name="connsiteX3" fmla="*/ 1004173 w 2099454"/>
              <a:gd name="connsiteY3" fmla="*/ 1050337 h 1050337"/>
              <a:gd name="connsiteX4" fmla="*/ 892665 w 2099454"/>
              <a:gd name="connsiteY4" fmla="*/ 800918 h 1050337"/>
              <a:gd name="connsiteX5" fmla="*/ 973022 w 2099454"/>
              <a:gd name="connsiteY5" fmla="*/ 805680 h 1050337"/>
              <a:gd name="connsiteX6" fmla="*/ 0 w 2099454"/>
              <a:gd name="connsiteY6" fmla="*/ 0 h 1050337"/>
              <a:gd name="connsiteX0" fmla="*/ 2099454 w 2099454"/>
              <a:gd name="connsiteY0" fmla="*/ 18098 h 1050337"/>
              <a:gd name="connsiteX1" fmla="*/ 1025872 w 2099454"/>
              <a:gd name="connsiteY1" fmla="*/ 805680 h 1050337"/>
              <a:gd name="connsiteX2" fmla="*/ 1111576 w 2099454"/>
              <a:gd name="connsiteY2" fmla="*/ 810442 h 1050337"/>
              <a:gd name="connsiteX3" fmla="*/ 1004173 w 2099454"/>
              <a:gd name="connsiteY3" fmla="*/ 1050337 h 1050337"/>
              <a:gd name="connsiteX4" fmla="*/ 892665 w 2099454"/>
              <a:gd name="connsiteY4" fmla="*/ 800918 h 1050337"/>
              <a:gd name="connsiteX5" fmla="*/ 973022 w 2099454"/>
              <a:gd name="connsiteY5" fmla="*/ 805680 h 1050337"/>
              <a:gd name="connsiteX6" fmla="*/ 0 w 2099454"/>
              <a:gd name="connsiteY6" fmla="*/ 0 h 1050337"/>
              <a:gd name="connsiteX0" fmla="*/ 2151981 w 2151981"/>
              <a:gd name="connsiteY0" fmla="*/ 18098 h 1050337"/>
              <a:gd name="connsiteX1" fmla="*/ 1025872 w 2151981"/>
              <a:gd name="connsiteY1" fmla="*/ 805680 h 1050337"/>
              <a:gd name="connsiteX2" fmla="*/ 1111576 w 2151981"/>
              <a:gd name="connsiteY2" fmla="*/ 810442 h 1050337"/>
              <a:gd name="connsiteX3" fmla="*/ 1004173 w 2151981"/>
              <a:gd name="connsiteY3" fmla="*/ 1050337 h 1050337"/>
              <a:gd name="connsiteX4" fmla="*/ 892665 w 2151981"/>
              <a:gd name="connsiteY4" fmla="*/ 800918 h 1050337"/>
              <a:gd name="connsiteX5" fmla="*/ 973022 w 2151981"/>
              <a:gd name="connsiteY5" fmla="*/ 805680 h 1050337"/>
              <a:gd name="connsiteX6" fmla="*/ 0 w 2151981"/>
              <a:gd name="connsiteY6" fmla="*/ 0 h 1050337"/>
              <a:gd name="connsiteX0" fmla="*/ 2151981 w 2151981"/>
              <a:gd name="connsiteY0" fmla="*/ 18098 h 1050337"/>
              <a:gd name="connsiteX1" fmla="*/ 1037157 w 2151981"/>
              <a:gd name="connsiteY1" fmla="*/ 810442 h 1050337"/>
              <a:gd name="connsiteX2" fmla="*/ 1111576 w 2151981"/>
              <a:gd name="connsiteY2" fmla="*/ 810442 h 1050337"/>
              <a:gd name="connsiteX3" fmla="*/ 1004173 w 2151981"/>
              <a:gd name="connsiteY3" fmla="*/ 1050337 h 1050337"/>
              <a:gd name="connsiteX4" fmla="*/ 892665 w 2151981"/>
              <a:gd name="connsiteY4" fmla="*/ 800918 h 1050337"/>
              <a:gd name="connsiteX5" fmla="*/ 973022 w 2151981"/>
              <a:gd name="connsiteY5" fmla="*/ 805680 h 1050337"/>
              <a:gd name="connsiteX6" fmla="*/ 0 w 2151981"/>
              <a:gd name="connsiteY6" fmla="*/ 0 h 1050337"/>
              <a:gd name="connsiteX0" fmla="*/ 2151981 w 2151981"/>
              <a:gd name="connsiteY0" fmla="*/ 18098 h 1050337"/>
              <a:gd name="connsiteX1" fmla="*/ 1037157 w 2151981"/>
              <a:gd name="connsiteY1" fmla="*/ 810442 h 1050337"/>
              <a:gd name="connsiteX2" fmla="*/ 1111576 w 2151981"/>
              <a:gd name="connsiteY2" fmla="*/ 810442 h 1050337"/>
              <a:gd name="connsiteX3" fmla="*/ 993914 w 2151981"/>
              <a:gd name="connsiteY3" fmla="*/ 1050337 h 1050337"/>
              <a:gd name="connsiteX4" fmla="*/ 892665 w 2151981"/>
              <a:gd name="connsiteY4" fmla="*/ 800918 h 1050337"/>
              <a:gd name="connsiteX5" fmla="*/ 973022 w 2151981"/>
              <a:gd name="connsiteY5" fmla="*/ 805680 h 1050337"/>
              <a:gd name="connsiteX6" fmla="*/ 0 w 2151981"/>
              <a:gd name="connsiteY6" fmla="*/ 0 h 1050337"/>
              <a:gd name="connsiteX0" fmla="*/ 2151981 w 2151981"/>
              <a:gd name="connsiteY0" fmla="*/ 18098 h 1040812"/>
              <a:gd name="connsiteX1" fmla="*/ 1037157 w 2151981"/>
              <a:gd name="connsiteY1" fmla="*/ 810442 h 1040812"/>
              <a:gd name="connsiteX2" fmla="*/ 1111576 w 2151981"/>
              <a:gd name="connsiteY2" fmla="*/ 810442 h 1040812"/>
              <a:gd name="connsiteX3" fmla="*/ 998018 w 2151981"/>
              <a:gd name="connsiteY3" fmla="*/ 1040812 h 1040812"/>
              <a:gd name="connsiteX4" fmla="*/ 892665 w 2151981"/>
              <a:gd name="connsiteY4" fmla="*/ 800918 h 1040812"/>
              <a:gd name="connsiteX5" fmla="*/ 973022 w 2151981"/>
              <a:gd name="connsiteY5" fmla="*/ 805680 h 1040812"/>
              <a:gd name="connsiteX6" fmla="*/ 0 w 2151981"/>
              <a:gd name="connsiteY6" fmla="*/ 0 h 1040812"/>
              <a:gd name="connsiteX0" fmla="*/ 2151981 w 2151981"/>
              <a:gd name="connsiteY0" fmla="*/ 18098 h 1040812"/>
              <a:gd name="connsiteX1" fmla="*/ 1037157 w 2151981"/>
              <a:gd name="connsiteY1" fmla="*/ 810442 h 1040812"/>
              <a:gd name="connsiteX2" fmla="*/ 1111576 w 2151981"/>
              <a:gd name="connsiteY2" fmla="*/ 810442 h 1040812"/>
              <a:gd name="connsiteX3" fmla="*/ 998018 w 2151981"/>
              <a:gd name="connsiteY3" fmla="*/ 1040812 h 1040812"/>
              <a:gd name="connsiteX4" fmla="*/ 892665 w 2151981"/>
              <a:gd name="connsiteY4" fmla="*/ 800918 h 1040812"/>
              <a:gd name="connsiteX5" fmla="*/ 973022 w 2151981"/>
              <a:gd name="connsiteY5" fmla="*/ 805680 h 1040812"/>
              <a:gd name="connsiteX6" fmla="*/ 0 w 2151981"/>
              <a:gd name="connsiteY6" fmla="*/ 0 h 1040812"/>
              <a:gd name="connsiteX0" fmla="*/ 2151981 w 2151981"/>
              <a:gd name="connsiteY0" fmla="*/ 18098 h 1040812"/>
              <a:gd name="connsiteX1" fmla="*/ 1037157 w 2151981"/>
              <a:gd name="connsiteY1" fmla="*/ 810442 h 1040812"/>
              <a:gd name="connsiteX2" fmla="*/ 1111576 w 2151981"/>
              <a:gd name="connsiteY2" fmla="*/ 810442 h 1040812"/>
              <a:gd name="connsiteX3" fmla="*/ 998018 w 2151981"/>
              <a:gd name="connsiteY3" fmla="*/ 1040812 h 1040812"/>
              <a:gd name="connsiteX4" fmla="*/ 892665 w 2151981"/>
              <a:gd name="connsiteY4" fmla="*/ 800918 h 1040812"/>
              <a:gd name="connsiteX5" fmla="*/ 973022 w 2151981"/>
              <a:gd name="connsiteY5" fmla="*/ 805680 h 1040812"/>
              <a:gd name="connsiteX6" fmla="*/ 0 w 2151981"/>
              <a:gd name="connsiteY6" fmla="*/ 0 h 104081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12546 w 2291505"/>
              <a:gd name="connsiteY5" fmla="*/ 812030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373802 w 2373802"/>
              <a:gd name="connsiteY0" fmla="*/ 82969 h 1105683"/>
              <a:gd name="connsiteX1" fmla="*/ 1258978 w 2373802"/>
              <a:gd name="connsiteY1" fmla="*/ 875313 h 1105683"/>
              <a:gd name="connsiteX2" fmla="*/ 1333397 w 2373802"/>
              <a:gd name="connsiteY2" fmla="*/ 875313 h 1105683"/>
              <a:gd name="connsiteX3" fmla="*/ 1219839 w 2373802"/>
              <a:gd name="connsiteY3" fmla="*/ 1105683 h 1105683"/>
              <a:gd name="connsiteX4" fmla="*/ 1114486 w 2373802"/>
              <a:gd name="connsiteY4" fmla="*/ 865789 h 1105683"/>
              <a:gd name="connsiteX5" fmla="*/ 1188687 w 2373802"/>
              <a:gd name="connsiteY5" fmla="*/ 863407 h 1105683"/>
              <a:gd name="connsiteX6" fmla="*/ 82297 w 2373802"/>
              <a:gd name="connsiteY6" fmla="*/ 58521 h 1105683"/>
              <a:gd name="connsiteX7" fmla="*/ 81104 w 2373802"/>
              <a:gd name="connsiteY7" fmla="*/ 62392 h 1105683"/>
              <a:gd name="connsiteX0" fmla="*/ 2371042 w 2371042"/>
              <a:gd name="connsiteY0" fmla="*/ 52624 h 1075338"/>
              <a:gd name="connsiteX1" fmla="*/ 1256218 w 2371042"/>
              <a:gd name="connsiteY1" fmla="*/ 844968 h 1075338"/>
              <a:gd name="connsiteX2" fmla="*/ 1330637 w 2371042"/>
              <a:gd name="connsiteY2" fmla="*/ 844968 h 1075338"/>
              <a:gd name="connsiteX3" fmla="*/ 1217079 w 2371042"/>
              <a:gd name="connsiteY3" fmla="*/ 1075338 h 1075338"/>
              <a:gd name="connsiteX4" fmla="*/ 1111726 w 2371042"/>
              <a:gd name="connsiteY4" fmla="*/ 835444 h 1075338"/>
              <a:gd name="connsiteX5" fmla="*/ 1185927 w 2371042"/>
              <a:gd name="connsiteY5" fmla="*/ 833062 h 1075338"/>
              <a:gd name="connsiteX6" fmla="*/ 79537 w 2371042"/>
              <a:gd name="connsiteY6" fmla="*/ 28176 h 1075338"/>
              <a:gd name="connsiteX7" fmla="*/ 89287 w 2371042"/>
              <a:gd name="connsiteY7" fmla="*/ 279697 h 1075338"/>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40620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31608 w 2291505"/>
              <a:gd name="connsiteY2" fmla="*/ 916804 h 1047162"/>
              <a:gd name="connsiteX3" fmla="*/ 1140620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63344 w 2291505"/>
              <a:gd name="connsiteY1" fmla="*/ 914423 h 1047162"/>
              <a:gd name="connsiteX2" fmla="*/ 1231608 w 2291505"/>
              <a:gd name="connsiteY2" fmla="*/ 916804 h 1047162"/>
              <a:gd name="connsiteX3" fmla="*/ 1140620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63344 w 2291505"/>
              <a:gd name="connsiteY1" fmla="*/ 914423 h 1047162"/>
              <a:gd name="connsiteX2" fmla="*/ 1231608 w 2291505"/>
              <a:gd name="connsiteY2" fmla="*/ 916804 h 1047162"/>
              <a:gd name="connsiteX3" fmla="*/ 1140620 w 2291505"/>
              <a:gd name="connsiteY3" fmla="*/ 1047162 h 1047162"/>
              <a:gd name="connsiteX4" fmla="*/ 1032189 w 2291505"/>
              <a:gd name="connsiteY4" fmla="*/ 807268 h 1047162"/>
              <a:gd name="connsiteX5" fmla="*/ 1122805 w 2291505"/>
              <a:gd name="connsiteY5" fmla="*/ 914424 h 1047162"/>
              <a:gd name="connsiteX6" fmla="*/ 0 w 2291505"/>
              <a:gd name="connsiteY6" fmla="*/ 0 h 1047162"/>
              <a:gd name="connsiteX0" fmla="*/ 2291505 w 2291505"/>
              <a:gd name="connsiteY0" fmla="*/ 24448 h 1047162"/>
              <a:gd name="connsiteX1" fmla="*/ 1163344 w 2291505"/>
              <a:gd name="connsiteY1" fmla="*/ 914423 h 1047162"/>
              <a:gd name="connsiteX2" fmla="*/ 1231608 w 2291505"/>
              <a:gd name="connsiteY2" fmla="*/ 916804 h 1047162"/>
              <a:gd name="connsiteX3" fmla="*/ 1140620 w 2291505"/>
              <a:gd name="connsiteY3" fmla="*/ 1047162 h 1047162"/>
              <a:gd name="connsiteX4" fmla="*/ 1059889 w 2291505"/>
              <a:gd name="connsiteY4" fmla="*/ 907281 h 1047162"/>
              <a:gd name="connsiteX5" fmla="*/ 1122805 w 2291505"/>
              <a:gd name="connsiteY5" fmla="*/ 914424 h 1047162"/>
              <a:gd name="connsiteX6" fmla="*/ 0 w 2291505"/>
              <a:gd name="connsiteY6" fmla="*/ 0 h 1047162"/>
              <a:gd name="connsiteX0" fmla="*/ 2291505 w 2291505"/>
              <a:gd name="connsiteY0" fmla="*/ 24448 h 1078118"/>
              <a:gd name="connsiteX1" fmla="*/ 1163344 w 2291505"/>
              <a:gd name="connsiteY1" fmla="*/ 914423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22805 w 2291505"/>
              <a:gd name="connsiteY5" fmla="*/ 914424 h 1078118"/>
              <a:gd name="connsiteX6" fmla="*/ 0 w 2291505"/>
              <a:gd name="connsiteY6" fmla="*/ 0 h 1078118"/>
              <a:gd name="connsiteX0" fmla="*/ 2291505 w 2291505"/>
              <a:gd name="connsiteY0" fmla="*/ 24448 h 1078118"/>
              <a:gd name="connsiteX1" fmla="*/ 1163344 w 2291505"/>
              <a:gd name="connsiteY1" fmla="*/ 914423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16649 w 2291505"/>
              <a:gd name="connsiteY5" fmla="*/ 907280 h 1078118"/>
              <a:gd name="connsiteX6" fmla="*/ 0 w 2291505"/>
              <a:gd name="connsiteY6" fmla="*/ 0 h 1078118"/>
              <a:gd name="connsiteX0" fmla="*/ 2291505 w 2291505"/>
              <a:gd name="connsiteY0" fmla="*/ 24448 h 1078118"/>
              <a:gd name="connsiteX1" fmla="*/ 1166422 w 2291505"/>
              <a:gd name="connsiteY1" fmla="*/ 909661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16649 w 2291505"/>
              <a:gd name="connsiteY5" fmla="*/ 907280 h 1078118"/>
              <a:gd name="connsiteX6" fmla="*/ 0 w 2291505"/>
              <a:gd name="connsiteY6" fmla="*/ 0 h 1078118"/>
              <a:gd name="connsiteX0" fmla="*/ 2291505 w 2291505"/>
              <a:gd name="connsiteY0" fmla="*/ 24448 h 1078118"/>
              <a:gd name="connsiteX1" fmla="*/ 1166422 w 2291505"/>
              <a:gd name="connsiteY1" fmla="*/ 916805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16649 w 2291505"/>
              <a:gd name="connsiteY5" fmla="*/ 907280 h 1078118"/>
              <a:gd name="connsiteX6" fmla="*/ 0 w 2291505"/>
              <a:gd name="connsiteY6" fmla="*/ 0 h 1078118"/>
              <a:gd name="connsiteX0" fmla="*/ 2291505 w 2291505"/>
              <a:gd name="connsiteY0" fmla="*/ 24448 h 1078118"/>
              <a:gd name="connsiteX1" fmla="*/ 1166422 w 2291505"/>
              <a:gd name="connsiteY1" fmla="*/ 916805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16649 w 2291505"/>
              <a:gd name="connsiteY5" fmla="*/ 919186 h 1078118"/>
              <a:gd name="connsiteX6" fmla="*/ 0 w 2291505"/>
              <a:gd name="connsiteY6" fmla="*/ 0 h 1078118"/>
              <a:gd name="connsiteX0" fmla="*/ 2291505 w 2291505"/>
              <a:gd name="connsiteY0" fmla="*/ 24448 h 1078118"/>
              <a:gd name="connsiteX1" fmla="*/ 1166422 w 2291505"/>
              <a:gd name="connsiteY1" fmla="*/ 916805 h 1078118"/>
              <a:gd name="connsiteX2" fmla="*/ 1231608 w 2291505"/>
              <a:gd name="connsiteY2" fmla="*/ 916804 h 1078118"/>
              <a:gd name="connsiteX3" fmla="*/ 1140620 w 2291505"/>
              <a:gd name="connsiteY3" fmla="*/ 1078118 h 1078118"/>
              <a:gd name="connsiteX4" fmla="*/ 1061941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78118"/>
              <a:gd name="connsiteX1" fmla="*/ 1170526 w 2291505"/>
              <a:gd name="connsiteY1" fmla="*/ 914424 h 1078118"/>
              <a:gd name="connsiteX2" fmla="*/ 1231608 w 2291505"/>
              <a:gd name="connsiteY2" fmla="*/ 916804 h 1078118"/>
              <a:gd name="connsiteX3" fmla="*/ 1140620 w 2291505"/>
              <a:gd name="connsiteY3" fmla="*/ 1078118 h 1078118"/>
              <a:gd name="connsiteX4" fmla="*/ 1061941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78118"/>
              <a:gd name="connsiteX1" fmla="*/ 1170526 w 2291505"/>
              <a:gd name="connsiteY1" fmla="*/ 914424 h 1078118"/>
              <a:gd name="connsiteX2" fmla="*/ 1231608 w 2291505"/>
              <a:gd name="connsiteY2" fmla="*/ 916804 h 1078118"/>
              <a:gd name="connsiteX3" fmla="*/ 1140620 w 2291505"/>
              <a:gd name="connsiteY3" fmla="*/ 1078118 h 1078118"/>
              <a:gd name="connsiteX4" fmla="*/ 1057838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78118"/>
              <a:gd name="connsiteX1" fmla="*/ 1170526 w 2291505"/>
              <a:gd name="connsiteY1" fmla="*/ 914424 h 1078118"/>
              <a:gd name="connsiteX2" fmla="*/ 1231608 w 2291505"/>
              <a:gd name="connsiteY2" fmla="*/ 916804 h 1078118"/>
              <a:gd name="connsiteX3" fmla="*/ 1140620 w 2291505"/>
              <a:gd name="connsiteY3" fmla="*/ 1078118 h 1078118"/>
              <a:gd name="connsiteX4" fmla="*/ 1057838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78118"/>
              <a:gd name="connsiteX1" fmla="*/ 1169500 w 2291505"/>
              <a:gd name="connsiteY1" fmla="*/ 914424 h 1078118"/>
              <a:gd name="connsiteX2" fmla="*/ 1231608 w 2291505"/>
              <a:gd name="connsiteY2" fmla="*/ 916804 h 1078118"/>
              <a:gd name="connsiteX3" fmla="*/ 1140620 w 2291505"/>
              <a:gd name="connsiteY3" fmla="*/ 1078118 h 1078118"/>
              <a:gd name="connsiteX4" fmla="*/ 1057838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99549"/>
              <a:gd name="connsiteX1" fmla="*/ 1169500 w 2291505"/>
              <a:gd name="connsiteY1" fmla="*/ 914424 h 1099549"/>
              <a:gd name="connsiteX2" fmla="*/ 1231608 w 2291505"/>
              <a:gd name="connsiteY2" fmla="*/ 916804 h 1099549"/>
              <a:gd name="connsiteX3" fmla="*/ 1140620 w 2291505"/>
              <a:gd name="connsiteY3" fmla="*/ 1099549 h 1099549"/>
              <a:gd name="connsiteX4" fmla="*/ 1057838 w 2291505"/>
              <a:gd name="connsiteY4" fmla="*/ 919187 h 1099549"/>
              <a:gd name="connsiteX5" fmla="*/ 1116649 w 2291505"/>
              <a:gd name="connsiteY5" fmla="*/ 919186 h 1099549"/>
              <a:gd name="connsiteX6" fmla="*/ 0 w 2291505"/>
              <a:gd name="connsiteY6" fmla="*/ 0 h 1099549"/>
              <a:gd name="connsiteX0" fmla="*/ 2291505 w 2291505"/>
              <a:gd name="connsiteY0" fmla="*/ 24448 h 1099549"/>
              <a:gd name="connsiteX1" fmla="*/ 1169500 w 2291505"/>
              <a:gd name="connsiteY1" fmla="*/ 914424 h 1099549"/>
              <a:gd name="connsiteX2" fmla="*/ 1231608 w 2291505"/>
              <a:gd name="connsiteY2" fmla="*/ 916804 h 1099549"/>
              <a:gd name="connsiteX3" fmla="*/ 1140620 w 2291505"/>
              <a:gd name="connsiteY3" fmla="*/ 1099549 h 1099549"/>
              <a:gd name="connsiteX4" fmla="*/ 1057838 w 2291505"/>
              <a:gd name="connsiteY4" fmla="*/ 919187 h 1099549"/>
              <a:gd name="connsiteX5" fmla="*/ 1116649 w 2291505"/>
              <a:gd name="connsiteY5" fmla="*/ 919186 h 1099549"/>
              <a:gd name="connsiteX6" fmla="*/ 0 w 2291505"/>
              <a:gd name="connsiteY6" fmla="*/ 0 h 1099549"/>
              <a:gd name="connsiteX0" fmla="*/ 2291505 w 2291505"/>
              <a:gd name="connsiteY0" fmla="*/ 24448 h 1097168"/>
              <a:gd name="connsiteX1" fmla="*/ 1169500 w 2291505"/>
              <a:gd name="connsiteY1" fmla="*/ 914424 h 1097168"/>
              <a:gd name="connsiteX2" fmla="*/ 1231608 w 2291505"/>
              <a:gd name="connsiteY2" fmla="*/ 916804 h 1097168"/>
              <a:gd name="connsiteX3" fmla="*/ 1144724 w 2291505"/>
              <a:gd name="connsiteY3" fmla="*/ 1097168 h 1097168"/>
              <a:gd name="connsiteX4" fmla="*/ 1057838 w 2291505"/>
              <a:gd name="connsiteY4" fmla="*/ 919187 h 1097168"/>
              <a:gd name="connsiteX5" fmla="*/ 1116649 w 2291505"/>
              <a:gd name="connsiteY5" fmla="*/ 919186 h 1097168"/>
              <a:gd name="connsiteX6" fmla="*/ 0 w 2291505"/>
              <a:gd name="connsiteY6" fmla="*/ 0 h 1097168"/>
              <a:gd name="connsiteX0" fmla="*/ 2291505 w 2291505"/>
              <a:gd name="connsiteY0" fmla="*/ 24448 h 1097168"/>
              <a:gd name="connsiteX1" fmla="*/ 1169500 w 2291505"/>
              <a:gd name="connsiteY1" fmla="*/ 914424 h 1097168"/>
              <a:gd name="connsiteX2" fmla="*/ 1231608 w 2291505"/>
              <a:gd name="connsiteY2" fmla="*/ 916804 h 1097168"/>
              <a:gd name="connsiteX3" fmla="*/ 1144724 w 2291505"/>
              <a:gd name="connsiteY3" fmla="*/ 1097168 h 1097168"/>
              <a:gd name="connsiteX4" fmla="*/ 1057838 w 2291505"/>
              <a:gd name="connsiteY4" fmla="*/ 919187 h 1097168"/>
              <a:gd name="connsiteX5" fmla="*/ 1116649 w 2291505"/>
              <a:gd name="connsiteY5" fmla="*/ 919186 h 1097168"/>
              <a:gd name="connsiteX6" fmla="*/ 0 w 2291505"/>
              <a:gd name="connsiteY6" fmla="*/ 0 h 1097168"/>
              <a:gd name="connsiteX0" fmla="*/ 2291505 w 2291505"/>
              <a:gd name="connsiteY0" fmla="*/ 24448 h 1097168"/>
              <a:gd name="connsiteX1" fmla="*/ 1169500 w 2291505"/>
              <a:gd name="connsiteY1" fmla="*/ 914424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16649 w 2291505"/>
              <a:gd name="connsiteY5" fmla="*/ 919186 h 1097168"/>
              <a:gd name="connsiteX6" fmla="*/ 0 w 2291505"/>
              <a:gd name="connsiteY6" fmla="*/ 0 h 1097168"/>
              <a:gd name="connsiteX0" fmla="*/ 2291505 w 2291505"/>
              <a:gd name="connsiteY0" fmla="*/ 24448 h 1097168"/>
              <a:gd name="connsiteX1" fmla="*/ 1152749 w 2291505"/>
              <a:gd name="connsiteY1" fmla="*/ 916805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16649 w 2291505"/>
              <a:gd name="connsiteY5" fmla="*/ 919186 h 1097168"/>
              <a:gd name="connsiteX6" fmla="*/ 0 w 2291505"/>
              <a:gd name="connsiteY6" fmla="*/ 0 h 1097168"/>
              <a:gd name="connsiteX0" fmla="*/ 2291505 w 2291505"/>
              <a:gd name="connsiteY0" fmla="*/ 24448 h 1097168"/>
              <a:gd name="connsiteX1" fmla="*/ 1152749 w 2291505"/>
              <a:gd name="connsiteY1" fmla="*/ 916805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30755 w 2291505"/>
              <a:gd name="connsiteY5" fmla="*/ 919186 h 1097168"/>
              <a:gd name="connsiteX6" fmla="*/ 0 w 2291505"/>
              <a:gd name="connsiteY6" fmla="*/ 0 h 1097168"/>
              <a:gd name="connsiteX0" fmla="*/ 2291505 w 2291505"/>
              <a:gd name="connsiteY0" fmla="*/ 24448 h 1097168"/>
              <a:gd name="connsiteX1" fmla="*/ 1152749 w 2291505"/>
              <a:gd name="connsiteY1" fmla="*/ 916805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34281 w 2291505"/>
              <a:gd name="connsiteY5" fmla="*/ 919186 h 1097168"/>
              <a:gd name="connsiteX6" fmla="*/ 0 w 2291505"/>
              <a:gd name="connsiteY6" fmla="*/ 0 h 1097168"/>
              <a:gd name="connsiteX0" fmla="*/ 2291505 w 2291505"/>
              <a:gd name="connsiteY0" fmla="*/ 24448 h 1097168"/>
              <a:gd name="connsiteX1" fmla="*/ 1150986 w 2291505"/>
              <a:gd name="connsiteY1" fmla="*/ 921567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34281 w 2291505"/>
              <a:gd name="connsiteY5" fmla="*/ 919186 h 1097168"/>
              <a:gd name="connsiteX6" fmla="*/ 0 w 2291505"/>
              <a:gd name="connsiteY6" fmla="*/ 0 h 1097168"/>
              <a:gd name="connsiteX0" fmla="*/ 2291505 w 2291505"/>
              <a:gd name="connsiteY0" fmla="*/ 24448 h 1097168"/>
              <a:gd name="connsiteX1" fmla="*/ 1150986 w 2291505"/>
              <a:gd name="connsiteY1" fmla="*/ 921567 h 1097168"/>
              <a:gd name="connsiteX2" fmla="*/ 1205160 w 2291505"/>
              <a:gd name="connsiteY2" fmla="*/ 921566 h 1097168"/>
              <a:gd name="connsiteX3" fmla="*/ 1141646 w 2291505"/>
              <a:gd name="connsiteY3" fmla="*/ 1097168 h 1097168"/>
              <a:gd name="connsiteX4" fmla="*/ 1057838 w 2291505"/>
              <a:gd name="connsiteY4" fmla="*/ 919187 h 1097168"/>
              <a:gd name="connsiteX5" fmla="*/ 1134281 w 2291505"/>
              <a:gd name="connsiteY5" fmla="*/ 919186 h 1097168"/>
              <a:gd name="connsiteX6" fmla="*/ 0 w 2291505"/>
              <a:gd name="connsiteY6" fmla="*/ 0 h 1097168"/>
              <a:gd name="connsiteX0" fmla="*/ 2291505 w 2291505"/>
              <a:gd name="connsiteY0" fmla="*/ 24448 h 1097168"/>
              <a:gd name="connsiteX1" fmla="*/ 1150986 w 2291505"/>
              <a:gd name="connsiteY1" fmla="*/ 921567 h 1097168"/>
              <a:gd name="connsiteX2" fmla="*/ 1205160 w 2291505"/>
              <a:gd name="connsiteY2" fmla="*/ 921566 h 1097168"/>
              <a:gd name="connsiteX3" fmla="*/ 1141646 w 2291505"/>
              <a:gd name="connsiteY3" fmla="*/ 1097168 h 1097168"/>
              <a:gd name="connsiteX4" fmla="*/ 1071944 w 2291505"/>
              <a:gd name="connsiteY4" fmla="*/ 926331 h 1097168"/>
              <a:gd name="connsiteX5" fmla="*/ 1134281 w 2291505"/>
              <a:gd name="connsiteY5" fmla="*/ 919186 h 1097168"/>
              <a:gd name="connsiteX6" fmla="*/ 0 w 2291505"/>
              <a:gd name="connsiteY6" fmla="*/ 0 h 1097168"/>
              <a:gd name="connsiteX0" fmla="*/ 2291505 w 2291505"/>
              <a:gd name="connsiteY0" fmla="*/ 24448 h 1099550"/>
              <a:gd name="connsiteX1" fmla="*/ 1150986 w 2291505"/>
              <a:gd name="connsiteY1" fmla="*/ 921567 h 1099550"/>
              <a:gd name="connsiteX2" fmla="*/ 1205160 w 2291505"/>
              <a:gd name="connsiteY2" fmla="*/ 921566 h 1099550"/>
              <a:gd name="connsiteX3" fmla="*/ 1141646 w 2291505"/>
              <a:gd name="connsiteY3" fmla="*/ 1099550 h 1099550"/>
              <a:gd name="connsiteX4" fmla="*/ 1071944 w 2291505"/>
              <a:gd name="connsiteY4" fmla="*/ 926331 h 1099550"/>
              <a:gd name="connsiteX5" fmla="*/ 1134281 w 2291505"/>
              <a:gd name="connsiteY5" fmla="*/ 919186 h 1099550"/>
              <a:gd name="connsiteX6" fmla="*/ 0 w 2291505"/>
              <a:gd name="connsiteY6" fmla="*/ 0 h 1099550"/>
              <a:gd name="connsiteX0" fmla="*/ 2291505 w 2291505"/>
              <a:gd name="connsiteY0" fmla="*/ 24448 h 1099550"/>
              <a:gd name="connsiteX1" fmla="*/ 1150986 w 2291505"/>
              <a:gd name="connsiteY1" fmla="*/ 921567 h 1099550"/>
              <a:gd name="connsiteX2" fmla="*/ 1205160 w 2291505"/>
              <a:gd name="connsiteY2" fmla="*/ 921566 h 1099550"/>
              <a:gd name="connsiteX3" fmla="*/ 1141646 w 2291505"/>
              <a:gd name="connsiteY3" fmla="*/ 1099550 h 1099550"/>
              <a:gd name="connsiteX4" fmla="*/ 1076352 w 2291505"/>
              <a:gd name="connsiteY4" fmla="*/ 914425 h 1099550"/>
              <a:gd name="connsiteX5" fmla="*/ 1134281 w 2291505"/>
              <a:gd name="connsiteY5" fmla="*/ 919186 h 1099550"/>
              <a:gd name="connsiteX6" fmla="*/ 0 w 2291505"/>
              <a:gd name="connsiteY6" fmla="*/ 0 h 1099550"/>
              <a:gd name="connsiteX0" fmla="*/ 2291505 w 2291505"/>
              <a:gd name="connsiteY0" fmla="*/ 24448 h 1099550"/>
              <a:gd name="connsiteX1" fmla="*/ 1150986 w 2291505"/>
              <a:gd name="connsiteY1" fmla="*/ 921567 h 1099550"/>
              <a:gd name="connsiteX2" fmla="*/ 1207805 w 2291505"/>
              <a:gd name="connsiteY2" fmla="*/ 916803 h 1099550"/>
              <a:gd name="connsiteX3" fmla="*/ 1141646 w 2291505"/>
              <a:gd name="connsiteY3" fmla="*/ 1099550 h 1099550"/>
              <a:gd name="connsiteX4" fmla="*/ 1076352 w 2291505"/>
              <a:gd name="connsiteY4" fmla="*/ 914425 h 1099550"/>
              <a:gd name="connsiteX5" fmla="*/ 1134281 w 2291505"/>
              <a:gd name="connsiteY5" fmla="*/ 919186 h 1099550"/>
              <a:gd name="connsiteX6" fmla="*/ 0 w 2291505"/>
              <a:gd name="connsiteY6" fmla="*/ 0 h 1099550"/>
              <a:gd name="connsiteX0" fmla="*/ 2291505 w 2291505"/>
              <a:gd name="connsiteY0" fmla="*/ 24448 h 1099550"/>
              <a:gd name="connsiteX1" fmla="*/ 1150986 w 2291505"/>
              <a:gd name="connsiteY1" fmla="*/ 921567 h 1099550"/>
              <a:gd name="connsiteX2" fmla="*/ 1200752 w 2291505"/>
              <a:gd name="connsiteY2" fmla="*/ 919184 h 1099550"/>
              <a:gd name="connsiteX3" fmla="*/ 1141646 w 2291505"/>
              <a:gd name="connsiteY3" fmla="*/ 1099550 h 1099550"/>
              <a:gd name="connsiteX4" fmla="*/ 1076352 w 2291505"/>
              <a:gd name="connsiteY4" fmla="*/ 914425 h 1099550"/>
              <a:gd name="connsiteX5" fmla="*/ 1134281 w 2291505"/>
              <a:gd name="connsiteY5" fmla="*/ 919186 h 1099550"/>
              <a:gd name="connsiteX6" fmla="*/ 0 w 2291505"/>
              <a:gd name="connsiteY6" fmla="*/ 0 h 1099550"/>
              <a:gd name="connsiteX0" fmla="*/ 2291505 w 2291505"/>
              <a:gd name="connsiteY0" fmla="*/ 24448 h 1099550"/>
              <a:gd name="connsiteX1" fmla="*/ 1150986 w 2291505"/>
              <a:gd name="connsiteY1" fmla="*/ 921567 h 1099550"/>
              <a:gd name="connsiteX2" fmla="*/ 1200752 w 2291505"/>
              <a:gd name="connsiteY2" fmla="*/ 919184 h 1099550"/>
              <a:gd name="connsiteX3" fmla="*/ 1141646 w 2291505"/>
              <a:gd name="connsiteY3" fmla="*/ 1099550 h 1099550"/>
              <a:gd name="connsiteX4" fmla="*/ 1082523 w 2291505"/>
              <a:gd name="connsiteY4" fmla="*/ 916806 h 1099550"/>
              <a:gd name="connsiteX5" fmla="*/ 1134281 w 2291505"/>
              <a:gd name="connsiteY5" fmla="*/ 919186 h 1099550"/>
              <a:gd name="connsiteX6" fmla="*/ 0 w 2291505"/>
              <a:gd name="connsiteY6" fmla="*/ 0 h 1099550"/>
              <a:gd name="connsiteX0" fmla="*/ 2291505 w 2291505"/>
              <a:gd name="connsiteY0" fmla="*/ 24448 h 1099550"/>
              <a:gd name="connsiteX1" fmla="*/ 1154512 w 2291505"/>
              <a:gd name="connsiteY1" fmla="*/ 919185 h 1099550"/>
              <a:gd name="connsiteX2" fmla="*/ 1200752 w 2291505"/>
              <a:gd name="connsiteY2" fmla="*/ 919184 h 1099550"/>
              <a:gd name="connsiteX3" fmla="*/ 1141646 w 2291505"/>
              <a:gd name="connsiteY3" fmla="*/ 1099550 h 1099550"/>
              <a:gd name="connsiteX4" fmla="*/ 1082523 w 2291505"/>
              <a:gd name="connsiteY4" fmla="*/ 916806 h 1099550"/>
              <a:gd name="connsiteX5" fmla="*/ 1134281 w 2291505"/>
              <a:gd name="connsiteY5" fmla="*/ 919186 h 1099550"/>
              <a:gd name="connsiteX6" fmla="*/ 0 w 2291505"/>
              <a:gd name="connsiteY6" fmla="*/ 0 h 1099550"/>
              <a:gd name="connsiteX0" fmla="*/ 2291505 w 2291505"/>
              <a:gd name="connsiteY0" fmla="*/ 24448 h 1099550"/>
              <a:gd name="connsiteX1" fmla="*/ 1154512 w 2291505"/>
              <a:gd name="connsiteY1" fmla="*/ 919185 h 1099550"/>
              <a:gd name="connsiteX2" fmla="*/ 1200752 w 2291505"/>
              <a:gd name="connsiteY2" fmla="*/ 919184 h 1099550"/>
              <a:gd name="connsiteX3" fmla="*/ 1141646 w 2291505"/>
              <a:gd name="connsiteY3" fmla="*/ 1099550 h 1099550"/>
              <a:gd name="connsiteX4" fmla="*/ 1082523 w 2291505"/>
              <a:gd name="connsiteY4" fmla="*/ 916806 h 1099550"/>
              <a:gd name="connsiteX5" fmla="*/ 1129873 w 2291505"/>
              <a:gd name="connsiteY5" fmla="*/ 916805 h 1099550"/>
              <a:gd name="connsiteX6" fmla="*/ 0 w 2291505"/>
              <a:gd name="connsiteY6" fmla="*/ 0 h 1099550"/>
              <a:gd name="connsiteX0" fmla="*/ 2291505 w 2291505"/>
              <a:gd name="connsiteY0" fmla="*/ 24448 h 1099550"/>
              <a:gd name="connsiteX1" fmla="*/ 1154512 w 2291505"/>
              <a:gd name="connsiteY1" fmla="*/ 919185 h 1099550"/>
              <a:gd name="connsiteX2" fmla="*/ 1200752 w 2291505"/>
              <a:gd name="connsiteY2" fmla="*/ 919184 h 1099550"/>
              <a:gd name="connsiteX3" fmla="*/ 1141646 w 2291505"/>
              <a:gd name="connsiteY3" fmla="*/ 1099550 h 1099550"/>
              <a:gd name="connsiteX4" fmla="*/ 1082523 w 2291505"/>
              <a:gd name="connsiteY4" fmla="*/ 916806 h 1099550"/>
              <a:gd name="connsiteX5" fmla="*/ 1129873 w 2291505"/>
              <a:gd name="connsiteY5" fmla="*/ 916805 h 1099550"/>
              <a:gd name="connsiteX6" fmla="*/ 0 w 2291505"/>
              <a:gd name="connsiteY6" fmla="*/ 0 h 1099550"/>
              <a:gd name="connsiteX0" fmla="*/ 2291505 w 2291505"/>
              <a:gd name="connsiteY0" fmla="*/ 1 h 1075103"/>
              <a:gd name="connsiteX1" fmla="*/ 1154512 w 2291505"/>
              <a:gd name="connsiteY1" fmla="*/ 894738 h 1075103"/>
              <a:gd name="connsiteX2" fmla="*/ 1200752 w 2291505"/>
              <a:gd name="connsiteY2" fmla="*/ 894737 h 1075103"/>
              <a:gd name="connsiteX3" fmla="*/ 1141646 w 2291505"/>
              <a:gd name="connsiteY3" fmla="*/ 1075103 h 1075103"/>
              <a:gd name="connsiteX4" fmla="*/ 1082523 w 2291505"/>
              <a:gd name="connsiteY4" fmla="*/ 892359 h 1075103"/>
              <a:gd name="connsiteX5" fmla="*/ 1129873 w 2291505"/>
              <a:gd name="connsiteY5" fmla="*/ 892358 h 1075103"/>
              <a:gd name="connsiteX6" fmla="*/ 0 w 2291505"/>
              <a:gd name="connsiteY6" fmla="*/ 15420 h 107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1505" h="1075103">
                <a:moveTo>
                  <a:pt x="2291505" y="1"/>
                </a:moveTo>
                <a:cubicBezTo>
                  <a:pt x="1777825" y="146641"/>
                  <a:pt x="1444940" y="397261"/>
                  <a:pt x="1154512" y="894738"/>
                </a:cubicBezTo>
                <a:lnTo>
                  <a:pt x="1200752" y="894737"/>
                </a:lnTo>
                <a:lnTo>
                  <a:pt x="1141646" y="1075103"/>
                </a:lnTo>
                <a:lnTo>
                  <a:pt x="1082523" y="892359"/>
                </a:lnTo>
                <a:lnTo>
                  <a:pt x="1129873" y="892358"/>
                </a:lnTo>
                <a:cubicBezTo>
                  <a:pt x="832707" y="219462"/>
                  <a:pt x="0" y="15420"/>
                  <a:pt x="0" y="15420"/>
                </a:cubicBezTo>
              </a:path>
            </a:pathLst>
          </a:custGeom>
          <a:noFill/>
          <a:ln w="1905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prstClr val="white"/>
              </a:solidFill>
              <a:latin typeface="Huawei Sans" panose="020C0503030203020204" pitchFamily="34" charset="0"/>
              <a:ea typeface="方正兰亭黑简体" panose="02000000000000000000" pitchFamily="2" charset="-122"/>
            </a:endParaRPr>
          </a:p>
        </p:txBody>
      </p:sp>
      <p:graphicFrame>
        <p:nvGraphicFramePr>
          <p:cNvPr id="25" name="表格 24"/>
          <p:cNvGraphicFramePr>
            <a:graphicFrameLocks noGrp="1"/>
          </p:cNvGraphicFramePr>
          <p:nvPr>
            <p:extLst>
              <p:ext uri="{D42A27DB-BD31-4B8C-83A1-F6EECF244321}">
                <p14:modId xmlns:p14="http://schemas.microsoft.com/office/powerpoint/2010/main" val="3460629751"/>
              </p:ext>
            </p:extLst>
          </p:nvPr>
        </p:nvGraphicFramePr>
        <p:xfrm>
          <a:off x="998122" y="1264842"/>
          <a:ext cx="2820568" cy="2081646"/>
        </p:xfrm>
        <a:graphic>
          <a:graphicData uri="http://schemas.openxmlformats.org/drawingml/2006/table">
            <a:tbl>
              <a:tblPr firstRow="1" bandRow="1">
                <a:tableStyleId>{72833802-FEF1-4C79-8D5D-14CF1EAF98D9}</a:tableStyleId>
              </a:tblPr>
              <a:tblGrid>
                <a:gridCol w="2820568"/>
              </a:tblGrid>
              <a:tr h="486535">
                <a:tc>
                  <a:txBody>
                    <a:bodyPr/>
                    <a:lstStyle/>
                    <a:p>
                      <a:pPr algn="ctr"/>
                      <a:r>
                        <a:rPr lang="en-US" sz="1200" dirty="0" smtClean="0">
                          <a:solidFill>
                            <a:schemeClr val="tx1"/>
                          </a:solidFill>
                          <a:latin typeface="Huawei Sans" panose="020C0503030203020204" pitchFamily="34" charset="0"/>
                        </a:rPr>
                        <a:t>Basic IPv6 Header</a:t>
                      </a:r>
                      <a:endParaRPr lang="en-US" altLang="zh-CN" sz="1200" b="0" dirty="0" smtClean="0">
                        <a:solidFill>
                          <a:schemeClr val="tx1"/>
                        </a:solidFill>
                        <a:latin typeface="Huawei Sans" panose="020C0503030203020204" pitchFamily="34" charset="0"/>
                      </a:endParaRPr>
                    </a:p>
                    <a:p>
                      <a:pPr algn="ctr"/>
                      <a:r>
                        <a:rPr lang="ru-RU" sz="1200" dirty="0" smtClean="0">
                          <a:solidFill>
                            <a:schemeClr val="tx1"/>
                          </a:solidFill>
                          <a:latin typeface="Huawei Sans" panose="020C0503030203020204" pitchFamily="34" charset="0"/>
                        </a:rPr>
                        <a:t>Next </a:t>
                      </a:r>
                      <a:r>
                        <a:rPr lang="ru-RU" sz="1200" dirty="0">
                          <a:solidFill>
                            <a:schemeClr val="tx1"/>
                          </a:solidFill>
                          <a:latin typeface="Huawei Sans" panose="020C0503030203020204" pitchFamily="34" charset="0"/>
                        </a:rPr>
                        <a:t>Header=0 (Hop-by-Hop Options 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486535">
                <a:tc>
                  <a:txBody>
                    <a:bodyPr/>
                    <a:lstStyle/>
                    <a:p>
                      <a:pPr algn="ctr"/>
                      <a:r>
                        <a:rPr lang="ru-RU" sz="1200" dirty="0">
                          <a:solidFill>
                            <a:schemeClr val="tx1"/>
                          </a:solidFill>
                          <a:latin typeface="Huawei Sans" panose="020C0503030203020204" pitchFamily="34" charset="0"/>
                        </a:rPr>
                        <a:t>IPv6 Hop-by-Hop Options Header</a:t>
                      </a:r>
                    </a:p>
                    <a:p>
                      <a:pPr algn="ctr"/>
                      <a:r>
                        <a:rPr lang="ru-RU" sz="1200" dirty="0">
                          <a:solidFill>
                            <a:schemeClr val="tx1"/>
                          </a:solidFill>
                          <a:latin typeface="Huawei Sans" panose="020C0503030203020204" pitchFamily="34" charset="0"/>
                        </a:rPr>
                        <a:t>Next Header=51 (Authentication 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473116">
                <a:tc>
                  <a:txBody>
                    <a:bodyPr/>
                    <a:lstStyle/>
                    <a:p>
                      <a:pPr algn="ctr"/>
                      <a:r>
                        <a:rPr lang="ru-RU" sz="1200" dirty="0">
                          <a:solidFill>
                            <a:schemeClr val="tx1"/>
                          </a:solidFill>
                          <a:latin typeface="Huawei Sans" panose="020C0503030203020204" pitchFamily="34" charset="0"/>
                        </a:rPr>
                        <a:t>IPv6 Authentication Header</a:t>
                      </a:r>
                    </a:p>
                    <a:p>
                      <a:pPr algn="ctr"/>
                      <a:r>
                        <a:rPr lang="ru-RU" sz="1200" dirty="0">
                          <a:solidFill>
                            <a:schemeClr val="tx1"/>
                          </a:solidFill>
                          <a:latin typeface="Huawei Sans" panose="020C0503030203020204" pitchFamily="34" charset="0"/>
                        </a:rPr>
                        <a:t>Next Header=6 (TCP)</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328370">
                <a:tc>
                  <a:txBody>
                    <a:bodyPr/>
                    <a:lstStyle/>
                    <a:p>
                      <a:pPr algn="ctr"/>
                      <a:r>
                        <a:rPr lang="ru-RU" sz="1200" dirty="0">
                          <a:solidFill>
                            <a:schemeClr val="tx1"/>
                          </a:solidFill>
                          <a:latin typeface="Huawei Sans" panose="020C0503030203020204" pitchFamily="34" charset="0"/>
                        </a:rPr>
                        <a:t>TCP Data Segment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bl>
          </a:graphicData>
        </a:graphic>
      </p:graphicFrame>
      <p:graphicFrame>
        <p:nvGraphicFramePr>
          <p:cNvPr id="28" name="表格 27"/>
          <p:cNvGraphicFramePr>
            <a:graphicFrameLocks noGrp="1"/>
          </p:cNvGraphicFramePr>
          <p:nvPr>
            <p:extLst>
              <p:ext uri="{D42A27DB-BD31-4B8C-83A1-F6EECF244321}">
                <p14:modId xmlns:p14="http://schemas.microsoft.com/office/powerpoint/2010/main" val="1452755240"/>
              </p:ext>
            </p:extLst>
          </p:nvPr>
        </p:nvGraphicFramePr>
        <p:xfrm>
          <a:off x="4777683" y="1264842"/>
          <a:ext cx="2952244" cy="1945818"/>
        </p:xfrm>
        <a:graphic>
          <a:graphicData uri="http://schemas.openxmlformats.org/drawingml/2006/table">
            <a:tbl>
              <a:tblPr firstRow="1" bandRow="1">
                <a:tableStyleId>{72833802-FEF1-4C79-8D5D-14CF1EAF98D9}</a:tableStyleId>
              </a:tblPr>
              <a:tblGrid>
                <a:gridCol w="2952244"/>
              </a:tblGrid>
              <a:tr h="535700">
                <a:tc>
                  <a:txBody>
                    <a:bodyPr/>
                    <a:lstStyle/>
                    <a:p>
                      <a:pPr algn="ctr"/>
                      <a:r>
                        <a:rPr lang="en-US" sz="1200" dirty="0" smtClean="0">
                          <a:solidFill>
                            <a:srgbClr val="F4FBFE"/>
                          </a:solidFill>
                          <a:latin typeface="Huawei Sans" panose="020C0503030203020204" pitchFamily="34" charset="0"/>
                        </a:rPr>
                        <a:t>Basic IPv6 Header</a:t>
                      </a:r>
                      <a:endParaRPr lang="en-US" altLang="zh-CN" sz="1200" b="0" dirty="0" smtClean="0">
                        <a:solidFill>
                          <a:srgbClr val="F4FBFE"/>
                        </a:solidFill>
                        <a:latin typeface="Huawei Sans" panose="020C0503030203020204" pitchFamily="34" charset="0"/>
                      </a:endParaRPr>
                    </a:p>
                    <a:p>
                      <a:pPr algn="ctr"/>
                      <a:r>
                        <a:rPr lang="ru-RU" sz="1200" dirty="0" smtClean="0">
                          <a:solidFill>
                            <a:srgbClr val="F4FBFE"/>
                          </a:solidFill>
                          <a:latin typeface="Huawei Sans" panose="020C0503030203020204" pitchFamily="34" charset="0"/>
                        </a:rPr>
                        <a:t>Next </a:t>
                      </a:r>
                      <a:r>
                        <a:rPr lang="ru-RU" sz="1200" dirty="0">
                          <a:solidFill>
                            <a:srgbClr val="F4FBFE"/>
                          </a:solidFill>
                          <a:latin typeface="Huawei Sans" panose="020C0503030203020204" pitchFamily="34" charset="0"/>
                        </a:rPr>
                        <a:t>Header=0 (Hop-by-Hop Options 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535700">
                <a:tc>
                  <a:txBody>
                    <a:bodyPr/>
                    <a:lstStyle/>
                    <a:p>
                      <a:pPr algn="ctr"/>
                      <a:r>
                        <a:rPr lang="ru-RU" sz="1200" dirty="0">
                          <a:solidFill>
                            <a:srgbClr val="F4FBFE"/>
                          </a:solidFill>
                          <a:latin typeface="Huawei Sans" panose="020C0503030203020204" pitchFamily="34" charset="0"/>
                        </a:rPr>
                        <a:t>IPv6 Hop-by-Hop Options Header</a:t>
                      </a:r>
                    </a:p>
                    <a:p>
                      <a:pPr algn="ctr"/>
                      <a:r>
                        <a:rPr lang="ru-RU" sz="1200" dirty="0">
                          <a:solidFill>
                            <a:srgbClr val="F4FBFE"/>
                          </a:solidFill>
                          <a:latin typeface="Huawei Sans" panose="020C0503030203020204" pitchFamily="34" charset="0"/>
                        </a:rPr>
                        <a:t>Next Header=51 (Authentication 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450737">
                <a:tc>
                  <a:txBody>
                    <a:bodyPr/>
                    <a:lstStyle/>
                    <a:p>
                      <a:pPr algn="ctr"/>
                      <a:r>
                        <a:rPr lang="ru-RU" sz="1200" dirty="0">
                          <a:solidFill>
                            <a:schemeClr val="tx1"/>
                          </a:solidFill>
                          <a:latin typeface="Huawei Sans" panose="020C0503030203020204" pitchFamily="34" charset="0"/>
                        </a:rPr>
                        <a:t>IPv6 Authentication Header</a:t>
                      </a:r>
                    </a:p>
                    <a:p>
                      <a:pPr algn="ctr"/>
                      <a:r>
                        <a:rPr lang="ru-RU" sz="1200" dirty="0">
                          <a:solidFill>
                            <a:schemeClr val="tx1"/>
                          </a:solidFill>
                          <a:latin typeface="Huawei Sans" panose="020C0503030203020204" pitchFamily="34" charset="0"/>
                        </a:rPr>
                        <a:t>Next Header=6 (TCP)</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312838">
                <a:tc>
                  <a:txBody>
                    <a:bodyPr/>
                    <a:lstStyle/>
                    <a:p>
                      <a:pPr algn="ctr"/>
                      <a:r>
                        <a:rPr lang="ru-RU" sz="1200" dirty="0">
                          <a:solidFill>
                            <a:schemeClr val="tx1"/>
                          </a:solidFill>
                          <a:latin typeface="Huawei Sans" panose="020C0503030203020204" pitchFamily="34" charset="0"/>
                        </a:rPr>
                        <a:t>TCP Data Segment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bl>
          </a:graphicData>
        </a:graphic>
      </p:graphicFrame>
      <p:graphicFrame>
        <p:nvGraphicFramePr>
          <p:cNvPr id="29" name="表格 28"/>
          <p:cNvGraphicFramePr>
            <a:graphicFrameLocks noGrp="1"/>
          </p:cNvGraphicFramePr>
          <p:nvPr>
            <p:extLst>
              <p:ext uri="{D42A27DB-BD31-4B8C-83A1-F6EECF244321}">
                <p14:modId xmlns:p14="http://schemas.microsoft.com/office/powerpoint/2010/main" val="3520960406"/>
              </p:ext>
            </p:extLst>
          </p:nvPr>
        </p:nvGraphicFramePr>
        <p:xfrm>
          <a:off x="8542933" y="1264842"/>
          <a:ext cx="2824300" cy="2092370"/>
        </p:xfrm>
        <a:graphic>
          <a:graphicData uri="http://schemas.openxmlformats.org/drawingml/2006/table">
            <a:tbl>
              <a:tblPr firstRow="1" bandRow="1">
                <a:tableStyleId>{72833802-FEF1-4C79-8D5D-14CF1EAF98D9}</a:tableStyleId>
              </a:tblPr>
              <a:tblGrid>
                <a:gridCol w="2824300"/>
              </a:tblGrid>
              <a:tr h="493045">
                <a:tc>
                  <a:txBody>
                    <a:bodyPr/>
                    <a:lstStyle/>
                    <a:p>
                      <a:pPr algn="ctr"/>
                      <a:r>
                        <a:rPr lang="en-US" sz="1200" dirty="0" smtClean="0">
                          <a:solidFill>
                            <a:srgbClr val="F4FBFE"/>
                          </a:solidFill>
                          <a:latin typeface="Huawei Sans" panose="020C0503030203020204" pitchFamily="34" charset="0"/>
                        </a:rPr>
                        <a:t>Basic IPv6 Header</a:t>
                      </a:r>
                      <a:endParaRPr lang="en-US" altLang="zh-CN" sz="1200" b="0" dirty="0" smtClean="0">
                        <a:solidFill>
                          <a:srgbClr val="F4FBFE"/>
                        </a:solidFill>
                        <a:latin typeface="Huawei Sans" panose="020C0503030203020204" pitchFamily="34" charset="0"/>
                      </a:endParaRPr>
                    </a:p>
                    <a:p>
                      <a:pPr algn="ctr"/>
                      <a:r>
                        <a:rPr lang="ru-RU" sz="1200" dirty="0" smtClean="0">
                          <a:solidFill>
                            <a:srgbClr val="F4FBFE"/>
                          </a:solidFill>
                          <a:latin typeface="Huawei Sans" panose="020C0503030203020204" pitchFamily="34" charset="0"/>
                        </a:rPr>
                        <a:t>Next </a:t>
                      </a:r>
                      <a:r>
                        <a:rPr lang="ru-RU" sz="1200" dirty="0">
                          <a:solidFill>
                            <a:srgbClr val="F4FBFE"/>
                          </a:solidFill>
                          <a:latin typeface="Huawei Sans" panose="020C0503030203020204" pitchFamily="34" charset="0"/>
                        </a:rPr>
                        <a:t>Header=0 (Hop-by-Hop Options 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493045">
                <a:tc>
                  <a:txBody>
                    <a:bodyPr/>
                    <a:lstStyle/>
                    <a:p>
                      <a:pPr algn="ctr"/>
                      <a:r>
                        <a:rPr lang="ru-RU" sz="1200" dirty="0">
                          <a:solidFill>
                            <a:srgbClr val="F4FBFE"/>
                          </a:solidFill>
                          <a:latin typeface="Huawei Sans" panose="020C0503030203020204" pitchFamily="34" charset="0"/>
                        </a:rPr>
                        <a:t>IPv6 Hop-by-Hop Options Header</a:t>
                      </a:r>
                    </a:p>
                    <a:p>
                      <a:pPr algn="ctr"/>
                      <a:r>
                        <a:rPr lang="ru-RU" sz="1200" dirty="0">
                          <a:solidFill>
                            <a:srgbClr val="F4FBFE"/>
                          </a:solidFill>
                          <a:latin typeface="Huawei Sans" panose="020C0503030203020204" pitchFamily="34" charset="0"/>
                        </a:rPr>
                        <a:t>Next Header=51 (Authentication 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479446">
                <a:tc>
                  <a:txBody>
                    <a:bodyPr/>
                    <a:lstStyle/>
                    <a:p>
                      <a:pPr algn="ctr"/>
                      <a:r>
                        <a:rPr lang="ru-RU" sz="1200" dirty="0">
                          <a:solidFill>
                            <a:srgbClr val="F4FBFE"/>
                          </a:solidFill>
                          <a:latin typeface="Huawei Sans" panose="020C0503030203020204" pitchFamily="34" charset="0"/>
                        </a:rPr>
                        <a:t>IPv6 Authentication Header</a:t>
                      </a:r>
                    </a:p>
                    <a:p>
                      <a:pPr algn="ctr"/>
                      <a:r>
                        <a:rPr lang="ru-RU" sz="1200" dirty="0">
                          <a:solidFill>
                            <a:srgbClr val="F4FBFE"/>
                          </a:solidFill>
                          <a:latin typeface="Huawei Sans" panose="020C0503030203020204" pitchFamily="34" charset="0"/>
                        </a:rPr>
                        <a:t>Next Header=6 (TCP)</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332764">
                <a:tc>
                  <a:txBody>
                    <a:bodyPr/>
                    <a:lstStyle/>
                    <a:p>
                      <a:pPr algn="ctr"/>
                      <a:r>
                        <a:rPr lang="ru-RU" sz="1200" dirty="0">
                          <a:solidFill>
                            <a:schemeClr val="tx1"/>
                          </a:solidFill>
                          <a:latin typeface="Huawei Sans" panose="020C0503030203020204" pitchFamily="34" charset="0"/>
                        </a:rPr>
                        <a:t>TCP Data Segment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bl>
          </a:graphicData>
        </a:graphic>
      </p:graphicFrame>
      <p:sp>
        <p:nvSpPr>
          <p:cNvPr id="30" name="矩形 29"/>
          <p:cNvSpPr/>
          <p:nvPr/>
        </p:nvSpPr>
        <p:spPr>
          <a:xfrm>
            <a:off x="8849327" y="3832106"/>
            <a:ext cx="2294133" cy="559963"/>
          </a:xfrm>
          <a:prstGeom prst="rect">
            <a:avLst/>
          </a:prstGeom>
          <a:noFill/>
        </p:spPr>
        <p:txBody>
          <a:bodyPr wrap="square">
            <a:noAutofit/>
          </a:bodyPr>
          <a:lstStyle/>
          <a:p>
            <a:pPr algn="ctr" fontAlgn="ctr">
              <a:buClr>
                <a:srgbClr val="C00000"/>
              </a:buClr>
              <a:buSzPct val="75000"/>
            </a:pPr>
            <a:r>
              <a:rPr lang="ru-RU" sz="1600" b="1" dirty="0">
                <a:solidFill>
                  <a:srgbClr val="EC7061"/>
                </a:solidFill>
                <a:latin typeface="Huawei Sans" panose="020C0503030203020204" pitchFamily="34" charset="0"/>
              </a:rPr>
              <a:t>Обработка всех заголовков </a:t>
            </a:r>
            <a:r>
              <a:rPr lang="ru-RU" sz="1600" b="1" dirty="0" smtClean="0">
                <a:solidFill>
                  <a:srgbClr val="EC7061"/>
                </a:solidFill>
                <a:latin typeface="Huawei Sans" panose="020C0503030203020204" pitchFamily="34" charset="0"/>
              </a:rPr>
              <a:t>пакетов</a:t>
            </a:r>
            <a:endParaRPr lang="ru-RU" sz="1600" b="1" dirty="0">
              <a:solidFill>
                <a:srgbClr val="EC7061"/>
              </a:solidFill>
              <a:latin typeface="Huawei Sans" panose="020C0503030203020204" pitchFamily="34" charset="0"/>
            </a:endParaRPr>
          </a:p>
        </p:txBody>
      </p:sp>
      <p:sp>
        <p:nvSpPr>
          <p:cNvPr id="36" name="文本框 35"/>
          <p:cNvSpPr txBox="1"/>
          <p:nvPr/>
        </p:nvSpPr>
        <p:spPr bwMode="auto">
          <a:xfrm>
            <a:off x="6217920" y="5579869"/>
            <a:ext cx="5229212" cy="913227"/>
          </a:xfrm>
          <a:prstGeom prst="rect">
            <a:avLst/>
          </a:prstGeom>
          <a:solidFill>
            <a:srgbClr val="F4FBFE"/>
          </a:solidFill>
          <a:ln w="9525" algn="ctr">
            <a:solidFill>
              <a:srgbClr val="99DFF9"/>
            </a:solid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a:buFont typeface="Arial" panose="020B0604020202020204" pitchFamily="34" charset="0"/>
              <a:buChar char="•"/>
            </a:pPr>
            <a:r>
              <a:rPr lang="ru-RU" sz="1200" dirty="0">
                <a:latin typeface="Huawei Sans" panose="020C0503030203020204" pitchFamily="34" charset="0"/>
              </a:rPr>
              <a:t>Длина основного заголовка пакета является фиксированной, </a:t>
            </a:r>
            <a:r>
              <a:rPr lang="ru-RU" sz="1200" b="1" dirty="0">
                <a:latin typeface="Huawei Sans" panose="020C0503030203020204" pitchFamily="34" charset="0"/>
              </a:rPr>
              <a:t>что повышает эффективность переадресации.</a:t>
            </a:r>
          </a:p>
          <a:p>
            <a:pPr marL="342900" indent="-342900">
              <a:buFont typeface="Arial" panose="020B0604020202020204" pitchFamily="34" charset="0"/>
              <a:buChar char="•"/>
            </a:pPr>
            <a:r>
              <a:rPr lang="ru-RU" sz="1200" dirty="0">
                <a:latin typeface="Huawei Sans" panose="020C0503030203020204" pitchFamily="34" charset="0"/>
              </a:rPr>
              <a:t>Расширенные заголовки </a:t>
            </a:r>
            <a:r>
              <a:rPr lang="ru-RU" sz="1200" b="1" dirty="0" smtClean="0">
                <a:latin typeface="Huawei Sans" panose="020C0503030203020204" pitchFamily="34" charset="0"/>
              </a:rPr>
              <a:t>отвечают особым </a:t>
            </a:r>
            <a:r>
              <a:rPr lang="ru-RU" sz="1200" b="1" dirty="0">
                <a:latin typeface="Huawei Sans" panose="020C0503030203020204" pitchFamily="34" charset="0"/>
              </a:rPr>
              <a:t>требованиям.</a:t>
            </a:r>
            <a:r>
              <a:rPr lang="ru-RU" sz="1200" dirty="0">
                <a:latin typeface="Huawei Sans" panose="020C0503030203020204" pitchFamily="34" charset="0"/>
              </a:rPr>
              <a:t> </a:t>
            </a:r>
          </a:p>
        </p:txBody>
      </p:sp>
      <p:sp>
        <p:nvSpPr>
          <p:cNvPr id="37" name="矩形 36"/>
          <p:cNvSpPr/>
          <p:nvPr/>
        </p:nvSpPr>
        <p:spPr>
          <a:xfrm>
            <a:off x="1089136" y="3777820"/>
            <a:ext cx="2638539" cy="387667"/>
          </a:xfrm>
          <a:prstGeom prst="rect">
            <a:avLst/>
          </a:prstGeom>
          <a:noFill/>
        </p:spPr>
        <p:txBody>
          <a:bodyPr wrap="square">
            <a:noAutofit/>
          </a:bodyPr>
          <a:lstStyle/>
          <a:p>
            <a:pPr algn="ctr" fontAlgn="ctr">
              <a:buClr>
                <a:srgbClr val="C00000"/>
              </a:buClr>
              <a:buSzPct val="75000"/>
            </a:pPr>
            <a:r>
              <a:rPr lang="ru-RU" sz="1600" dirty="0">
                <a:latin typeface="Huawei Sans" panose="020C0503030203020204" pitchFamily="34" charset="0"/>
              </a:rPr>
              <a:t>Создание пакета IPv6 по мере </a:t>
            </a:r>
            <a:r>
              <a:rPr lang="ru-RU" sz="1600" dirty="0" smtClean="0">
                <a:latin typeface="Huawei Sans" panose="020C0503030203020204" pitchFamily="34" charset="0"/>
              </a:rPr>
              <a:t>необходимости</a:t>
            </a:r>
            <a:endParaRPr lang="ru-RU" sz="1600" dirty="0">
              <a:latin typeface="Huawei Sans" panose="020C0503030203020204" pitchFamily="34" charset="0"/>
            </a:endParaRPr>
          </a:p>
        </p:txBody>
      </p:sp>
    </p:spTree>
    <p:extLst>
      <p:ext uri="{BB962C8B-B14F-4D97-AF65-F5344CB8AC3E}">
        <p14:creationId xmlns:p14="http://schemas.microsoft.com/office/powerpoint/2010/main" val="9002813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gn="l"/>
            <a:r>
              <a:rPr lang="ru-RU" sz="1800" dirty="0">
                <a:latin typeface="Huawei Sans" panose="020C0503030203020204" pitchFamily="34" charset="0"/>
              </a:rPr>
              <a:t>Длина IPv6-адреса 128 бит. </a:t>
            </a:r>
            <a:r>
              <a:rPr lang="ru-RU" sz="1800" dirty="0"/>
              <a:t>Обычно для разделения IPv6-адреса на восемь сегментов используется двоеточие.</a:t>
            </a:r>
            <a:r>
              <a:rPr lang="ru-RU" sz="1800" dirty="0">
                <a:latin typeface="Huawei Sans" panose="020C0503030203020204" pitchFamily="34" charset="0"/>
              </a:rPr>
              <a:t> Каждый сегмент содержит 16 битов и представлен в шестнадцатеричной форме.</a:t>
            </a:r>
          </a:p>
        </p:txBody>
      </p:sp>
      <p:sp>
        <p:nvSpPr>
          <p:cNvPr id="12290" name="Title 1"/>
          <p:cNvSpPr>
            <a:spLocks noGrp="1"/>
          </p:cNvSpPr>
          <p:nvPr>
            <p:ph type="title"/>
          </p:nvPr>
        </p:nvSpPr>
        <p:spPr/>
        <p:txBody>
          <a:bodyPr wrap="square">
            <a:noAutofit/>
          </a:bodyPr>
          <a:lstStyle/>
          <a:p>
            <a:r>
              <a:rPr lang="ru-RU" dirty="0">
                <a:latin typeface="Huawei Sans" panose="020C0503030203020204" pitchFamily="34" charset="0"/>
              </a:rPr>
              <a:t>IPv6-адрес</a:t>
            </a:r>
          </a:p>
        </p:txBody>
      </p:sp>
      <p:sp>
        <p:nvSpPr>
          <p:cNvPr id="21" name="文本占位符 3"/>
          <p:cNvSpPr txBox="1">
            <a:spLocks/>
          </p:cNvSpPr>
          <p:nvPr/>
        </p:nvSpPr>
        <p:spPr bwMode="auto">
          <a:xfrm>
            <a:off x="468317" y="3704204"/>
            <a:ext cx="11276183" cy="101189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a:r>
              <a:rPr lang="ru-RU" sz="1800" dirty="0">
                <a:latin typeface="Huawei Sans" panose="020C0503030203020204" pitchFamily="34" charset="0"/>
              </a:rPr>
              <a:t>По аналогии с адресом IPv4 адрес IPv6 выражается в формате длина адреса IPv6/маски.</a:t>
            </a:r>
          </a:p>
          <a:p>
            <a:pPr marL="654050" lvl="1" indent="-333375"/>
            <a:r>
              <a:rPr lang="ru-RU" sz="1600" dirty="0">
                <a:latin typeface="Huawei Sans" panose="020C0503030203020204" pitchFamily="34" charset="0"/>
              </a:rPr>
              <a:t>Пример: 2001:0DB8:2345:CD30:1230:4567:89AB:CDEF/64</a:t>
            </a:r>
          </a:p>
        </p:txBody>
      </p:sp>
      <p:grpSp>
        <p:nvGrpSpPr>
          <p:cNvPr id="6" name="组合 5"/>
          <p:cNvGrpSpPr/>
          <p:nvPr/>
        </p:nvGrpSpPr>
        <p:grpSpPr>
          <a:xfrm>
            <a:off x="1319852" y="2282551"/>
            <a:ext cx="864096" cy="449434"/>
            <a:chOff x="1250457" y="1924232"/>
            <a:chExt cx="864096" cy="449434"/>
          </a:xfrm>
        </p:grpSpPr>
        <p:sp>
          <p:nvSpPr>
            <p:cNvPr id="31"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33"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lang="ru-RU" sz="1400" dirty="0">
                  <a:solidFill>
                    <a:prstClr val="black"/>
                  </a:solidFill>
                  <a:latin typeface="Huawei Sans" panose="020C0503030203020204" pitchFamily="34" charset="0"/>
                </a:rPr>
                <a:t>16 бит</a:t>
              </a:r>
            </a:p>
          </p:txBody>
        </p:sp>
      </p:grpSp>
      <p:grpSp>
        <p:nvGrpSpPr>
          <p:cNvPr id="34" name="组合 33"/>
          <p:cNvGrpSpPr/>
          <p:nvPr/>
        </p:nvGrpSpPr>
        <p:grpSpPr>
          <a:xfrm>
            <a:off x="2403109" y="2282551"/>
            <a:ext cx="864096" cy="449434"/>
            <a:chOff x="1250457" y="1924232"/>
            <a:chExt cx="864096" cy="449434"/>
          </a:xfrm>
        </p:grpSpPr>
        <p:sp>
          <p:nvSpPr>
            <p:cNvPr id="35"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36"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lang="ru-RU" sz="1400" dirty="0">
                  <a:solidFill>
                    <a:prstClr val="black"/>
                  </a:solidFill>
                  <a:latin typeface="Huawei Sans" panose="020C0503030203020204" pitchFamily="34" charset="0"/>
                </a:rPr>
                <a:t>16 бит</a:t>
              </a:r>
            </a:p>
          </p:txBody>
        </p:sp>
      </p:grpSp>
      <p:grpSp>
        <p:nvGrpSpPr>
          <p:cNvPr id="37" name="组合 36"/>
          <p:cNvGrpSpPr/>
          <p:nvPr/>
        </p:nvGrpSpPr>
        <p:grpSpPr>
          <a:xfrm>
            <a:off x="3486366" y="2282551"/>
            <a:ext cx="864096" cy="449434"/>
            <a:chOff x="1250457" y="1924232"/>
            <a:chExt cx="864096" cy="449434"/>
          </a:xfrm>
        </p:grpSpPr>
        <p:sp>
          <p:nvSpPr>
            <p:cNvPr id="38"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42"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lang="ru-RU" sz="1400" dirty="0">
                  <a:solidFill>
                    <a:prstClr val="black"/>
                  </a:solidFill>
                  <a:latin typeface="Huawei Sans" panose="020C0503030203020204" pitchFamily="34" charset="0"/>
                </a:rPr>
                <a:t>16 бит</a:t>
              </a:r>
            </a:p>
          </p:txBody>
        </p:sp>
      </p:grpSp>
      <p:grpSp>
        <p:nvGrpSpPr>
          <p:cNvPr id="43" name="组合 42"/>
          <p:cNvGrpSpPr/>
          <p:nvPr/>
        </p:nvGrpSpPr>
        <p:grpSpPr>
          <a:xfrm>
            <a:off x="4569623" y="2282551"/>
            <a:ext cx="864096" cy="449434"/>
            <a:chOff x="1250457" y="1924232"/>
            <a:chExt cx="864096" cy="449434"/>
          </a:xfrm>
        </p:grpSpPr>
        <p:sp>
          <p:nvSpPr>
            <p:cNvPr id="44"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45"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lang="ru-RU" sz="1400" dirty="0">
                  <a:solidFill>
                    <a:prstClr val="black"/>
                  </a:solidFill>
                  <a:latin typeface="Huawei Sans" panose="020C0503030203020204" pitchFamily="34" charset="0"/>
                </a:rPr>
                <a:t>16 бит</a:t>
              </a:r>
            </a:p>
          </p:txBody>
        </p:sp>
      </p:grpSp>
      <p:grpSp>
        <p:nvGrpSpPr>
          <p:cNvPr id="46" name="组合 45"/>
          <p:cNvGrpSpPr/>
          <p:nvPr/>
        </p:nvGrpSpPr>
        <p:grpSpPr>
          <a:xfrm>
            <a:off x="5652880" y="2282551"/>
            <a:ext cx="864096" cy="449434"/>
            <a:chOff x="1250457" y="1924232"/>
            <a:chExt cx="864096" cy="449434"/>
          </a:xfrm>
        </p:grpSpPr>
        <p:sp>
          <p:nvSpPr>
            <p:cNvPr id="47"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48"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lang="ru-RU" sz="1400" dirty="0">
                  <a:solidFill>
                    <a:prstClr val="black"/>
                  </a:solidFill>
                  <a:latin typeface="Huawei Sans" panose="020C0503030203020204" pitchFamily="34" charset="0"/>
                </a:rPr>
                <a:t>16 бит</a:t>
              </a:r>
            </a:p>
          </p:txBody>
        </p:sp>
      </p:grpSp>
      <p:grpSp>
        <p:nvGrpSpPr>
          <p:cNvPr id="49" name="组合 48"/>
          <p:cNvGrpSpPr/>
          <p:nvPr/>
        </p:nvGrpSpPr>
        <p:grpSpPr>
          <a:xfrm>
            <a:off x="6736137" y="2282551"/>
            <a:ext cx="864096" cy="449434"/>
            <a:chOff x="1250457" y="1924232"/>
            <a:chExt cx="864096" cy="449434"/>
          </a:xfrm>
        </p:grpSpPr>
        <p:sp>
          <p:nvSpPr>
            <p:cNvPr id="50"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51"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lang="ru-RU" sz="1400" dirty="0">
                  <a:solidFill>
                    <a:prstClr val="black"/>
                  </a:solidFill>
                  <a:latin typeface="Huawei Sans" panose="020C0503030203020204" pitchFamily="34" charset="0"/>
                </a:rPr>
                <a:t>16 бит</a:t>
              </a:r>
            </a:p>
          </p:txBody>
        </p:sp>
      </p:grpSp>
      <p:grpSp>
        <p:nvGrpSpPr>
          <p:cNvPr id="52" name="组合 51"/>
          <p:cNvGrpSpPr/>
          <p:nvPr/>
        </p:nvGrpSpPr>
        <p:grpSpPr>
          <a:xfrm>
            <a:off x="7819394" y="2282551"/>
            <a:ext cx="864096" cy="449434"/>
            <a:chOff x="1250457" y="1924232"/>
            <a:chExt cx="864096" cy="449434"/>
          </a:xfrm>
        </p:grpSpPr>
        <p:sp>
          <p:nvSpPr>
            <p:cNvPr id="53"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54"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lang="ru-RU" sz="1400" dirty="0">
                  <a:solidFill>
                    <a:prstClr val="black"/>
                  </a:solidFill>
                  <a:latin typeface="Huawei Sans" panose="020C0503030203020204" pitchFamily="34" charset="0"/>
                </a:rPr>
                <a:t>16 бит</a:t>
              </a:r>
            </a:p>
          </p:txBody>
        </p:sp>
      </p:grpSp>
      <p:grpSp>
        <p:nvGrpSpPr>
          <p:cNvPr id="55" name="组合 54"/>
          <p:cNvGrpSpPr/>
          <p:nvPr/>
        </p:nvGrpSpPr>
        <p:grpSpPr>
          <a:xfrm>
            <a:off x="8902648" y="2282551"/>
            <a:ext cx="864096" cy="449434"/>
            <a:chOff x="1250457" y="1924232"/>
            <a:chExt cx="864096" cy="449434"/>
          </a:xfrm>
        </p:grpSpPr>
        <p:sp>
          <p:nvSpPr>
            <p:cNvPr id="56"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57"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lang="ru-RU" sz="1400" dirty="0">
                  <a:solidFill>
                    <a:prstClr val="black"/>
                  </a:solidFill>
                  <a:latin typeface="Huawei Sans" panose="020C0503030203020204" pitchFamily="34" charset="0"/>
                </a:rPr>
                <a:t>16 бит</a:t>
              </a:r>
            </a:p>
          </p:txBody>
        </p:sp>
      </p:grpSp>
      <p:sp>
        <p:nvSpPr>
          <p:cNvPr id="9" name="文本框 8"/>
          <p:cNvSpPr txBox="1"/>
          <p:nvPr/>
        </p:nvSpPr>
        <p:spPr bwMode="auto">
          <a:xfrm>
            <a:off x="1152943" y="4793466"/>
            <a:ext cx="6382544" cy="9196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600" b="1" dirty="0">
                <a:latin typeface="Huawei Sans" panose="020C0503030203020204" pitchFamily="34" charset="0"/>
              </a:rPr>
              <a:t>IPv6-адрес:</a:t>
            </a:r>
            <a:r>
              <a:rPr lang="ru-RU" sz="1600" dirty="0">
                <a:latin typeface="Huawei Sans" panose="020C0503030203020204" pitchFamily="34" charset="0"/>
              </a:rPr>
              <a:t> 2001:0DB8:2345:CD30:1230:4567:89AB:CDEF</a:t>
            </a:r>
          </a:p>
          <a:p>
            <a:endParaRPr lang="en-US" altLang="zh-CN" sz="1600" dirty="0" smtClean="0">
              <a:latin typeface="Huawei Sans" panose="020C0503030203020204" pitchFamily="34" charset="0"/>
            </a:endParaRPr>
          </a:p>
          <a:p>
            <a:r>
              <a:rPr lang="ru-RU" sz="1600" b="1" dirty="0">
                <a:latin typeface="Huawei Sans" panose="020C0503030203020204" pitchFamily="34" charset="0"/>
              </a:rPr>
              <a:t>Номер подсети: </a:t>
            </a:r>
            <a:r>
              <a:rPr lang="ru-RU" sz="1600" dirty="0">
                <a:latin typeface="Huawei Sans" panose="020C0503030203020204" pitchFamily="34" charset="0"/>
              </a:rPr>
              <a:t>2001:0DB8:2345:CD30::/64</a:t>
            </a:r>
          </a:p>
        </p:txBody>
      </p:sp>
      <p:sp>
        <p:nvSpPr>
          <p:cNvPr id="2" name="文本框 1"/>
          <p:cNvSpPr txBox="1"/>
          <p:nvPr/>
        </p:nvSpPr>
        <p:spPr bwMode="auto">
          <a:xfrm>
            <a:off x="1265854" y="3273022"/>
            <a:ext cx="806249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600" dirty="0">
                <a:latin typeface="Huawei Sans" panose="020C0503030203020204" pitchFamily="34" charset="0"/>
              </a:rPr>
              <a:t>Буквы в адресе IPv6 не зависят от регистра. Например, </a:t>
            </a:r>
            <a:r>
              <a:rPr lang="ru-RU" sz="1600" b="1" dirty="0">
                <a:latin typeface="Huawei Sans" panose="020C0503030203020204" pitchFamily="34" charset="0"/>
              </a:rPr>
              <a:t>A</a:t>
            </a:r>
            <a:r>
              <a:rPr lang="ru-RU" sz="1600" dirty="0">
                <a:latin typeface="Huawei Sans" panose="020C0503030203020204" pitchFamily="34" charset="0"/>
              </a:rPr>
              <a:t> эквивалентно </a:t>
            </a:r>
            <a:r>
              <a:rPr lang="ru-RU" sz="1600" b="1" dirty="0">
                <a:latin typeface="Huawei Sans" panose="020C0503030203020204" pitchFamily="34" charset="0"/>
              </a:rPr>
              <a:t>a</a:t>
            </a:r>
            <a:r>
              <a:rPr lang="ru-RU" sz="1600" dirty="0">
                <a:latin typeface="Huawei Sans" panose="020C0503030203020204" pitchFamily="34" charset="0"/>
              </a:rPr>
              <a:t>.</a:t>
            </a:r>
          </a:p>
        </p:txBody>
      </p:sp>
      <p:graphicFrame>
        <p:nvGraphicFramePr>
          <p:cNvPr id="32" name="表格 2"/>
          <p:cNvGraphicFramePr>
            <a:graphicFrameLocks noGrp="1"/>
          </p:cNvGraphicFramePr>
          <p:nvPr>
            <p:extLst/>
          </p:nvPr>
        </p:nvGraphicFramePr>
        <p:xfrm>
          <a:off x="1357085" y="2788456"/>
          <a:ext cx="8409659" cy="365760"/>
        </p:xfrm>
        <a:graphic>
          <a:graphicData uri="http://schemas.openxmlformats.org/drawingml/2006/table">
            <a:tbl>
              <a:tblPr firstRow="1" bandRow="1"/>
              <a:tblGrid>
                <a:gridCol w="808256">
                  <a:extLst>
                    <a:ext uri="{9D8B030D-6E8A-4147-A177-3AD203B41FA5}">
                      <a16:colId xmlns:a16="http://schemas.microsoft.com/office/drawing/2014/main" xmlns="" val="20000"/>
                    </a:ext>
                  </a:extLst>
                </a:gridCol>
                <a:gridCol w="300061">
                  <a:extLst>
                    <a:ext uri="{9D8B030D-6E8A-4147-A177-3AD203B41FA5}">
                      <a16:colId xmlns:a16="http://schemas.microsoft.com/office/drawing/2014/main" xmlns="" val="20001"/>
                    </a:ext>
                  </a:extLst>
                </a:gridCol>
                <a:gridCol w="808256">
                  <a:extLst>
                    <a:ext uri="{9D8B030D-6E8A-4147-A177-3AD203B41FA5}">
                      <a16:colId xmlns:a16="http://schemas.microsoft.com/office/drawing/2014/main" xmlns="" val="20002"/>
                    </a:ext>
                  </a:extLst>
                </a:gridCol>
                <a:gridCol w="273925">
                  <a:extLst>
                    <a:ext uri="{9D8B030D-6E8A-4147-A177-3AD203B41FA5}">
                      <a16:colId xmlns:a16="http://schemas.microsoft.com/office/drawing/2014/main" xmlns="" val="20003"/>
                    </a:ext>
                  </a:extLst>
                </a:gridCol>
                <a:gridCol w="808256">
                  <a:extLst>
                    <a:ext uri="{9D8B030D-6E8A-4147-A177-3AD203B41FA5}">
                      <a16:colId xmlns:a16="http://schemas.microsoft.com/office/drawing/2014/main" xmlns="" val="20004"/>
                    </a:ext>
                  </a:extLst>
                </a:gridCol>
                <a:gridCol w="273925">
                  <a:extLst>
                    <a:ext uri="{9D8B030D-6E8A-4147-A177-3AD203B41FA5}">
                      <a16:colId xmlns:a16="http://schemas.microsoft.com/office/drawing/2014/main" xmlns="" val="20005"/>
                    </a:ext>
                  </a:extLst>
                </a:gridCol>
                <a:gridCol w="808256">
                  <a:extLst>
                    <a:ext uri="{9D8B030D-6E8A-4147-A177-3AD203B41FA5}">
                      <a16:colId xmlns:a16="http://schemas.microsoft.com/office/drawing/2014/main" xmlns="" val="20006"/>
                    </a:ext>
                  </a:extLst>
                </a:gridCol>
                <a:gridCol w="273925">
                  <a:extLst>
                    <a:ext uri="{9D8B030D-6E8A-4147-A177-3AD203B41FA5}">
                      <a16:colId xmlns:a16="http://schemas.microsoft.com/office/drawing/2014/main" xmlns="" val="20007"/>
                    </a:ext>
                  </a:extLst>
                </a:gridCol>
                <a:gridCol w="808256">
                  <a:extLst>
                    <a:ext uri="{9D8B030D-6E8A-4147-A177-3AD203B41FA5}">
                      <a16:colId xmlns:a16="http://schemas.microsoft.com/office/drawing/2014/main" xmlns="" val="20008"/>
                    </a:ext>
                  </a:extLst>
                </a:gridCol>
                <a:gridCol w="273925">
                  <a:extLst>
                    <a:ext uri="{9D8B030D-6E8A-4147-A177-3AD203B41FA5}">
                      <a16:colId xmlns:a16="http://schemas.microsoft.com/office/drawing/2014/main" xmlns="" val="20009"/>
                    </a:ext>
                  </a:extLst>
                </a:gridCol>
                <a:gridCol w="808256">
                  <a:extLst>
                    <a:ext uri="{9D8B030D-6E8A-4147-A177-3AD203B41FA5}">
                      <a16:colId xmlns:a16="http://schemas.microsoft.com/office/drawing/2014/main" xmlns="" val="20010"/>
                    </a:ext>
                  </a:extLst>
                </a:gridCol>
                <a:gridCol w="273925">
                  <a:extLst>
                    <a:ext uri="{9D8B030D-6E8A-4147-A177-3AD203B41FA5}">
                      <a16:colId xmlns:a16="http://schemas.microsoft.com/office/drawing/2014/main" xmlns="" val="20011"/>
                    </a:ext>
                  </a:extLst>
                </a:gridCol>
                <a:gridCol w="808256">
                  <a:extLst>
                    <a:ext uri="{9D8B030D-6E8A-4147-A177-3AD203B41FA5}">
                      <a16:colId xmlns:a16="http://schemas.microsoft.com/office/drawing/2014/main" xmlns="" val="20012"/>
                    </a:ext>
                  </a:extLst>
                </a:gridCol>
                <a:gridCol w="273925">
                  <a:extLst>
                    <a:ext uri="{9D8B030D-6E8A-4147-A177-3AD203B41FA5}">
                      <a16:colId xmlns:a16="http://schemas.microsoft.com/office/drawing/2014/main" xmlns="" val="20013"/>
                    </a:ext>
                  </a:extLst>
                </a:gridCol>
                <a:gridCol w="808256">
                  <a:extLst>
                    <a:ext uri="{9D8B030D-6E8A-4147-A177-3AD203B41FA5}">
                      <a16:colId xmlns:a16="http://schemas.microsoft.com/office/drawing/2014/main" xmlns="" val="20014"/>
                    </a:ext>
                  </a:extLst>
                </a:gridCol>
              </a:tblGrid>
              <a:tr h="270000">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2001</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0DB8</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0000</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0000</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0008</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0800</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200C</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800" dirty="0">
                          <a:solidFill>
                            <a:schemeClr val="tx1"/>
                          </a:solidFill>
                          <a:latin typeface="Huawei Sans" panose="020C0503030203020204" pitchFamily="34" charset="0"/>
                        </a:rPr>
                        <a:t>417A</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40668420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ru-RU" dirty="0"/>
              <a:t>Сокращение IPv6-адреса выполняется в соответствии со следующими правилами.</a:t>
            </a:r>
          </a:p>
        </p:txBody>
      </p:sp>
      <p:sp>
        <p:nvSpPr>
          <p:cNvPr id="12290" name="Title 1"/>
          <p:cNvSpPr>
            <a:spLocks noGrp="1"/>
          </p:cNvSpPr>
          <p:nvPr>
            <p:ph type="title"/>
          </p:nvPr>
        </p:nvSpPr>
        <p:spPr/>
        <p:txBody>
          <a:bodyPr/>
          <a:lstStyle/>
          <a:p>
            <a:r>
              <a:rPr lang="ru-RU" dirty="0"/>
              <a:t>Требования к сокращению IPv6-адреса</a:t>
            </a:r>
          </a:p>
        </p:txBody>
      </p:sp>
      <p:graphicFrame>
        <p:nvGraphicFramePr>
          <p:cNvPr id="23" name="表格 2"/>
          <p:cNvGraphicFramePr>
            <a:graphicFrameLocks noGrp="1"/>
          </p:cNvGraphicFramePr>
          <p:nvPr>
            <p:extLst/>
          </p:nvPr>
        </p:nvGraphicFramePr>
        <p:xfrm>
          <a:off x="823467" y="2560381"/>
          <a:ext cx="5907901" cy="304800"/>
        </p:xfrm>
        <a:graphic>
          <a:graphicData uri="http://schemas.openxmlformats.org/drawingml/2006/table">
            <a:tbl>
              <a:tblPr firstRow="1" bandRow="1"/>
              <a:tblGrid>
                <a:gridCol w="567811">
                  <a:extLst>
                    <a:ext uri="{9D8B030D-6E8A-4147-A177-3AD203B41FA5}">
                      <a16:colId xmlns:a16="http://schemas.microsoft.com/office/drawing/2014/main" xmlns="" val="20000"/>
                    </a:ext>
                  </a:extLst>
                </a:gridCol>
                <a:gridCol w="210797">
                  <a:extLst>
                    <a:ext uri="{9D8B030D-6E8A-4147-A177-3AD203B41FA5}">
                      <a16:colId xmlns:a16="http://schemas.microsoft.com/office/drawing/2014/main" xmlns="" val="20001"/>
                    </a:ext>
                  </a:extLst>
                </a:gridCol>
                <a:gridCol w="567811">
                  <a:extLst>
                    <a:ext uri="{9D8B030D-6E8A-4147-A177-3AD203B41FA5}">
                      <a16:colId xmlns:a16="http://schemas.microsoft.com/office/drawing/2014/main" xmlns="" val="20002"/>
                    </a:ext>
                  </a:extLst>
                </a:gridCol>
                <a:gridCol w="192436">
                  <a:extLst>
                    <a:ext uri="{9D8B030D-6E8A-4147-A177-3AD203B41FA5}">
                      <a16:colId xmlns:a16="http://schemas.microsoft.com/office/drawing/2014/main" xmlns="" val="20003"/>
                    </a:ext>
                  </a:extLst>
                </a:gridCol>
                <a:gridCol w="567811">
                  <a:extLst>
                    <a:ext uri="{9D8B030D-6E8A-4147-A177-3AD203B41FA5}">
                      <a16:colId xmlns:a16="http://schemas.microsoft.com/office/drawing/2014/main" xmlns="" val="20004"/>
                    </a:ext>
                  </a:extLst>
                </a:gridCol>
                <a:gridCol w="192436">
                  <a:extLst>
                    <a:ext uri="{9D8B030D-6E8A-4147-A177-3AD203B41FA5}">
                      <a16:colId xmlns:a16="http://schemas.microsoft.com/office/drawing/2014/main" xmlns="" val="20005"/>
                    </a:ext>
                  </a:extLst>
                </a:gridCol>
                <a:gridCol w="567811">
                  <a:extLst>
                    <a:ext uri="{9D8B030D-6E8A-4147-A177-3AD203B41FA5}">
                      <a16:colId xmlns:a16="http://schemas.microsoft.com/office/drawing/2014/main" xmlns="" val="20006"/>
                    </a:ext>
                  </a:extLst>
                </a:gridCol>
                <a:gridCol w="192436">
                  <a:extLst>
                    <a:ext uri="{9D8B030D-6E8A-4147-A177-3AD203B41FA5}">
                      <a16:colId xmlns:a16="http://schemas.microsoft.com/office/drawing/2014/main" xmlns="" val="20007"/>
                    </a:ext>
                  </a:extLst>
                </a:gridCol>
                <a:gridCol w="567811">
                  <a:extLst>
                    <a:ext uri="{9D8B030D-6E8A-4147-A177-3AD203B41FA5}">
                      <a16:colId xmlns:a16="http://schemas.microsoft.com/office/drawing/2014/main" xmlns="" val="20008"/>
                    </a:ext>
                  </a:extLst>
                </a:gridCol>
                <a:gridCol w="192436">
                  <a:extLst>
                    <a:ext uri="{9D8B030D-6E8A-4147-A177-3AD203B41FA5}">
                      <a16:colId xmlns:a16="http://schemas.microsoft.com/office/drawing/2014/main" xmlns="" val="20009"/>
                    </a:ext>
                  </a:extLst>
                </a:gridCol>
                <a:gridCol w="567811">
                  <a:extLst>
                    <a:ext uri="{9D8B030D-6E8A-4147-A177-3AD203B41FA5}">
                      <a16:colId xmlns:a16="http://schemas.microsoft.com/office/drawing/2014/main" xmlns="" val="20010"/>
                    </a:ext>
                  </a:extLst>
                </a:gridCol>
                <a:gridCol w="192436">
                  <a:extLst>
                    <a:ext uri="{9D8B030D-6E8A-4147-A177-3AD203B41FA5}">
                      <a16:colId xmlns:a16="http://schemas.microsoft.com/office/drawing/2014/main" xmlns="" val="20011"/>
                    </a:ext>
                  </a:extLst>
                </a:gridCol>
                <a:gridCol w="567811">
                  <a:extLst>
                    <a:ext uri="{9D8B030D-6E8A-4147-A177-3AD203B41FA5}">
                      <a16:colId xmlns:a16="http://schemas.microsoft.com/office/drawing/2014/main" xmlns="" val="20012"/>
                    </a:ext>
                  </a:extLst>
                </a:gridCol>
                <a:gridCol w="192436">
                  <a:extLst>
                    <a:ext uri="{9D8B030D-6E8A-4147-A177-3AD203B41FA5}">
                      <a16:colId xmlns:a16="http://schemas.microsoft.com/office/drawing/2014/main" xmlns="" val="20013"/>
                    </a:ext>
                  </a:extLst>
                </a:gridCol>
                <a:gridCol w="567811">
                  <a:extLst>
                    <a:ext uri="{9D8B030D-6E8A-4147-A177-3AD203B41FA5}">
                      <a16:colId xmlns:a16="http://schemas.microsoft.com/office/drawing/2014/main" xmlns="" val="20014"/>
                    </a:ext>
                  </a:extLst>
                </a:gridCol>
              </a:tblGrid>
              <a:tr h="270000">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2001</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0DB8</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0000</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0000</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0008</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0800</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200C</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417A</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xmlns="" val="10000"/>
                  </a:ext>
                </a:extLst>
              </a:tr>
            </a:tbl>
          </a:graphicData>
        </a:graphic>
      </p:graphicFrame>
      <p:sp>
        <p:nvSpPr>
          <p:cNvPr id="24" name="矩形 3"/>
          <p:cNvSpPr/>
          <p:nvPr/>
        </p:nvSpPr>
        <p:spPr>
          <a:xfrm>
            <a:off x="777639" y="2865181"/>
            <a:ext cx="5968099" cy="938719"/>
          </a:xfrm>
          <a:prstGeom prst="rect">
            <a:avLst/>
          </a:prstGeom>
        </p:spPr>
        <p:txBody>
          <a:bodyPr wrap="square">
            <a:noAutofit/>
          </a:bodyPr>
          <a:lstStyle/>
          <a:p>
            <a:pPr eaLnBrk="1" fontAlgn="auto" hangingPunct="1">
              <a:spcBef>
                <a:spcPts val="0"/>
              </a:spcBef>
              <a:spcAft>
                <a:spcPts val="0"/>
              </a:spcAft>
            </a:pPr>
            <a:r>
              <a:rPr lang="ru-RU" sz="1200" dirty="0">
                <a:solidFill>
                  <a:prstClr val="black"/>
                </a:solidFill>
                <a:latin typeface="Huawei Sans" panose="020C0503030203020204" pitchFamily="34" charset="0"/>
              </a:rPr>
              <a:t>Начальные нули в каждом 16-битном сегменте можно опустить. Однако, если все биты в 16-битном сегменте являются нулями, необходимо зарезервировать хотя бы один нуль. Конечные нули опустить нельзя.</a:t>
            </a:r>
          </a:p>
        </p:txBody>
      </p:sp>
      <p:graphicFrame>
        <p:nvGraphicFramePr>
          <p:cNvPr id="25" name="表格 4"/>
          <p:cNvGraphicFramePr>
            <a:graphicFrameLocks noGrp="1"/>
          </p:cNvGraphicFramePr>
          <p:nvPr>
            <p:extLst/>
          </p:nvPr>
        </p:nvGraphicFramePr>
        <p:xfrm>
          <a:off x="823467" y="3906069"/>
          <a:ext cx="5907901" cy="304800"/>
        </p:xfrm>
        <a:graphic>
          <a:graphicData uri="http://schemas.openxmlformats.org/drawingml/2006/table">
            <a:tbl>
              <a:tblPr firstRow="1" bandRow="1"/>
              <a:tblGrid>
                <a:gridCol w="567811">
                  <a:extLst>
                    <a:ext uri="{9D8B030D-6E8A-4147-A177-3AD203B41FA5}">
                      <a16:colId xmlns:a16="http://schemas.microsoft.com/office/drawing/2014/main" xmlns="" val="20000"/>
                    </a:ext>
                  </a:extLst>
                </a:gridCol>
                <a:gridCol w="210797">
                  <a:extLst>
                    <a:ext uri="{9D8B030D-6E8A-4147-A177-3AD203B41FA5}">
                      <a16:colId xmlns:a16="http://schemas.microsoft.com/office/drawing/2014/main" xmlns="" val="20001"/>
                    </a:ext>
                  </a:extLst>
                </a:gridCol>
                <a:gridCol w="567811">
                  <a:extLst>
                    <a:ext uri="{9D8B030D-6E8A-4147-A177-3AD203B41FA5}">
                      <a16:colId xmlns:a16="http://schemas.microsoft.com/office/drawing/2014/main" xmlns="" val="20002"/>
                    </a:ext>
                  </a:extLst>
                </a:gridCol>
                <a:gridCol w="192436">
                  <a:extLst>
                    <a:ext uri="{9D8B030D-6E8A-4147-A177-3AD203B41FA5}">
                      <a16:colId xmlns:a16="http://schemas.microsoft.com/office/drawing/2014/main" xmlns="" val="20003"/>
                    </a:ext>
                  </a:extLst>
                </a:gridCol>
                <a:gridCol w="567811">
                  <a:extLst>
                    <a:ext uri="{9D8B030D-6E8A-4147-A177-3AD203B41FA5}">
                      <a16:colId xmlns:a16="http://schemas.microsoft.com/office/drawing/2014/main" xmlns="" val="20004"/>
                    </a:ext>
                  </a:extLst>
                </a:gridCol>
                <a:gridCol w="192436">
                  <a:extLst>
                    <a:ext uri="{9D8B030D-6E8A-4147-A177-3AD203B41FA5}">
                      <a16:colId xmlns:a16="http://schemas.microsoft.com/office/drawing/2014/main" xmlns="" val="20005"/>
                    </a:ext>
                  </a:extLst>
                </a:gridCol>
                <a:gridCol w="567811">
                  <a:extLst>
                    <a:ext uri="{9D8B030D-6E8A-4147-A177-3AD203B41FA5}">
                      <a16:colId xmlns:a16="http://schemas.microsoft.com/office/drawing/2014/main" xmlns="" val="20006"/>
                    </a:ext>
                  </a:extLst>
                </a:gridCol>
                <a:gridCol w="192436">
                  <a:extLst>
                    <a:ext uri="{9D8B030D-6E8A-4147-A177-3AD203B41FA5}">
                      <a16:colId xmlns:a16="http://schemas.microsoft.com/office/drawing/2014/main" xmlns="" val="20007"/>
                    </a:ext>
                  </a:extLst>
                </a:gridCol>
                <a:gridCol w="567811">
                  <a:extLst>
                    <a:ext uri="{9D8B030D-6E8A-4147-A177-3AD203B41FA5}">
                      <a16:colId xmlns:a16="http://schemas.microsoft.com/office/drawing/2014/main" xmlns="" val="20008"/>
                    </a:ext>
                  </a:extLst>
                </a:gridCol>
                <a:gridCol w="192436">
                  <a:extLst>
                    <a:ext uri="{9D8B030D-6E8A-4147-A177-3AD203B41FA5}">
                      <a16:colId xmlns:a16="http://schemas.microsoft.com/office/drawing/2014/main" xmlns="" val="20009"/>
                    </a:ext>
                  </a:extLst>
                </a:gridCol>
                <a:gridCol w="567811">
                  <a:extLst>
                    <a:ext uri="{9D8B030D-6E8A-4147-A177-3AD203B41FA5}">
                      <a16:colId xmlns:a16="http://schemas.microsoft.com/office/drawing/2014/main" xmlns="" val="20010"/>
                    </a:ext>
                  </a:extLst>
                </a:gridCol>
                <a:gridCol w="192436">
                  <a:extLst>
                    <a:ext uri="{9D8B030D-6E8A-4147-A177-3AD203B41FA5}">
                      <a16:colId xmlns:a16="http://schemas.microsoft.com/office/drawing/2014/main" xmlns="" val="20011"/>
                    </a:ext>
                  </a:extLst>
                </a:gridCol>
                <a:gridCol w="567811">
                  <a:extLst>
                    <a:ext uri="{9D8B030D-6E8A-4147-A177-3AD203B41FA5}">
                      <a16:colId xmlns:a16="http://schemas.microsoft.com/office/drawing/2014/main" xmlns="" val="20012"/>
                    </a:ext>
                  </a:extLst>
                </a:gridCol>
                <a:gridCol w="192436">
                  <a:extLst>
                    <a:ext uri="{9D8B030D-6E8A-4147-A177-3AD203B41FA5}">
                      <a16:colId xmlns:a16="http://schemas.microsoft.com/office/drawing/2014/main" xmlns="" val="20013"/>
                    </a:ext>
                  </a:extLst>
                </a:gridCol>
                <a:gridCol w="567811">
                  <a:extLst>
                    <a:ext uri="{9D8B030D-6E8A-4147-A177-3AD203B41FA5}">
                      <a16:colId xmlns:a16="http://schemas.microsoft.com/office/drawing/2014/main" xmlns="" val="20014"/>
                    </a:ext>
                  </a:extLst>
                </a:gridCol>
              </a:tblGrid>
              <a:tr h="0">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2001</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DB8</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0</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0</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8</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800</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200C</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417A</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xmlns="" val="10000"/>
                  </a:ext>
                </a:extLst>
              </a:tr>
            </a:tbl>
          </a:graphicData>
        </a:graphic>
      </p:graphicFrame>
      <p:sp>
        <p:nvSpPr>
          <p:cNvPr id="32" name="矩形 13"/>
          <p:cNvSpPr/>
          <p:nvPr/>
        </p:nvSpPr>
        <p:spPr>
          <a:xfrm>
            <a:off x="763281" y="4232565"/>
            <a:ext cx="5968099" cy="938719"/>
          </a:xfrm>
          <a:prstGeom prst="rect">
            <a:avLst/>
          </a:prstGeom>
        </p:spPr>
        <p:txBody>
          <a:bodyPr wrap="square">
            <a:noAutofit/>
          </a:bodyPr>
          <a:lstStyle/>
          <a:p>
            <a:pPr eaLnBrk="1" fontAlgn="auto" hangingPunct="1">
              <a:spcBef>
                <a:spcPts val="0"/>
              </a:spcBef>
              <a:spcAft>
                <a:spcPts val="0"/>
              </a:spcAft>
            </a:pPr>
            <a:r>
              <a:rPr lang="ru-RU" sz="1200" dirty="0">
                <a:solidFill>
                  <a:prstClr val="black"/>
                </a:solidFill>
                <a:latin typeface="Huawei Sans" panose="020C0503030203020204" pitchFamily="34" charset="0"/>
              </a:rPr>
              <a:t>Если один или несколько последовательных 16-битных сегментов содержат только нули, для их представления можно использовать двойное двоеточие (::), но только одно :: разрешено во всем IPv6-адресе.</a:t>
            </a:r>
          </a:p>
        </p:txBody>
      </p:sp>
      <p:sp>
        <p:nvSpPr>
          <p:cNvPr id="19" name="圆角矩形 75"/>
          <p:cNvSpPr/>
          <p:nvPr/>
        </p:nvSpPr>
        <p:spPr>
          <a:xfrm>
            <a:off x="690464" y="1942913"/>
            <a:ext cx="6142452" cy="36000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ru-RU" b="1" dirty="0">
                <a:solidFill>
                  <a:prstClr val="white"/>
                </a:solidFill>
                <a:latin typeface="Huawei Sans" panose="020C0503030203020204" pitchFamily="34" charset="0"/>
              </a:rPr>
              <a:t>Требования к сокращению</a:t>
            </a:r>
          </a:p>
        </p:txBody>
      </p:sp>
      <p:sp>
        <p:nvSpPr>
          <p:cNvPr id="20" name="圆角矩形 75"/>
          <p:cNvSpPr/>
          <p:nvPr/>
        </p:nvSpPr>
        <p:spPr>
          <a:xfrm>
            <a:off x="677737" y="2389699"/>
            <a:ext cx="6142452" cy="363263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9" name="圆角矩形 75"/>
          <p:cNvSpPr/>
          <p:nvPr/>
        </p:nvSpPr>
        <p:spPr>
          <a:xfrm>
            <a:off x="6960642" y="1942913"/>
            <a:ext cx="4514400" cy="36000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ru-RU" b="1" dirty="0">
                <a:solidFill>
                  <a:prstClr val="white"/>
                </a:solidFill>
                <a:latin typeface="Huawei Sans" panose="020C0503030203020204" pitchFamily="34" charset="0"/>
              </a:rPr>
              <a:t>Примеры сокращения</a:t>
            </a:r>
          </a:p>
        </p:txBody>
      </p:sp>
      <p:sp>
        <p:nvSpPr>
          <p:cNvPr id="40" name="圆角矩形 75"/>
          <p:cNvSpPr/>
          <p:nvPr/>
        </p:nvSpPr>
        <p:spPr>
          <a:xfrm>
            <a:off x="6961320" y="2389699"/>
            <a:ext cx="4513981" cy="363263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2" name="矩形 1"/>
          <p:cNvSpPr/>
          <p:nvPr/>
        </p:nvSpPr>
        <p:spPr>
          <a:xfrm>
            <a:off x="6950667" y="2443498"/>
            <a:ext cx="4524375" cy="3478955"/>
          </a:xfrm>
          <a:prstGeom prst="rect">
            <a:avLst/>
          </a:prstGeom>
        </p:spPr>
        <p:txBody>
          <a:bodyPr wrap="square">
            <a:noAutofit/>
          </a:bodyPr>
          <a:lstStyle/>
          <a:p>
            <a:pPr>
              <a:lnSpc>
                <a:spcPts val="2400"/>
              </a:lnSpc>
              <a:spcAft>
                <a:spcPts val="1200"/>
              </a:spcAft>
            </a:pPr>
            <a:r>
              <a:rPr lang="ru-RU" sz="1400" dirty="0">
                <a:latin typeface="Huawei Sans" panose="020C0503030203020204" pitchFamily="34" charset="0"/>
                <a:ea typeface="方正兰亭黑简体" panose="02000000000000000000" pitchFamily="2" charset="-122"/>
                <a:cs typeface="Arial" pitchFamily="34" charset="0"/>
              </a:rPr>
              <a:t>Before  </a:t>
            </a:r>
            <a:r>
              <a:rPr lang="ru-RU" sz="1400" dirty="0">
                <a:solidFill>
                  <a:srgbClr val="EC7061"/>
                </a:solidFill>
                <a:latin typeface="Huawei Sans" panose="020C0503030203020204" pitchFamily="34" charset="0"/>
                <a:ea typeface="方正兰亭黑简体" panose="02000000000000000000" pitchFamily="2" charset="-122"/>
                <a:cs typeface="Arial" pitchFamily="34" charset="0"/>
              </a:rPr>
              <a:t>0000:0000:0000:0000:0000:0000:0000:000</a:t>
            </a:r>
            <a:r>
              <a:rPr lang="ru-RU" sz="1400" dirty="0">
                <a:latin typeface="Huawei Sans" panose="020C0503030203020204" pitchFamily="34" charset="0"/>
                <a:ea typeface="方正兰亭黑简体" panose="02000000000000000000" pitchFamily="2" charset="-122"/>
                <a:cs typeface="Arial" pitchFamily="34" charset="0"/>
              </a:rPr>
              <a:t>1 After  ::1</a:t>
            </a:r>
            <a:br>
              <a:rPr lang="ru-RU" sz="1400" dirty="0">
                <a:latin typeface="Huawei Sans" panose="020C0503030203020204" pitchFamily="34" charset="0"/>
                <a:ea typeface="方正兰亭黑简体" panose="02000000000000000000" pitchFamily="2" charset="-122"/>
                <a:cs typeface="Arial" pitchFamily="34" charset="0"/>
              </a:rPr>
            </a:br>
            <a:r>
              <a:rPr lang="ru-RU" sz="1400" dirty="0">
                <a:latin typeface="Huawei Sans" panose="020C0503030203020204" pitchFamily="34" charset="0"/>
                <a:ea typeface="方正兰亭黑简体" panose="02000000000000000000" pitchFamily="2" charset="-122"/>
                <a:cs typeface="Arial" pitchFamily="34" charset="0"/>
              </a:rPr>
              <a:t/>
            </a:r>
            <a:br>
              <a:rPr lang="ru-RU" sz="1400" dirty="0">
                <a:latin typeface="Huawei Sans" panose="020C0503030203020204" pitchFamily="34" charset="0"/>
                <a:ea typeface="方正兰亭黑简体" panose="02000000000000000000" pitchFamily="2" charset="-122"/>
                <a:cs typeface="Arial" pitchFamily="34" charset="0"/>
              </a:rPr>
            </a:br>
            <a:r>
              <a:rPr lang="ru-RU" sz="1400" dirty="0">
                <a:latin typeface="Huawei Sans" panose="020C0503030203020204" pitchFamily="34" charset="0"/>
                <a:ea typeface="方正兰亭黑简体" panose="02000000000000000000" pitchFamily="2" charset="-122"/>
                <a:cs typeface="Arial" pitchFamily="34" charset="0"/>
              </a:rPr>
              <a:t>Before  2001:</a:t>
            </a:r>
            <a:r>
              <a:rPr lang="ru-RU" sz="1400" dirty="0">
                <a:solidFill>
                  <a:srgbClr val="EC7061"/>
                </a:solidFill>
                <a:latin typeface="Huawei Sans" panose="020C0503030203020204" pitchFamily="34" charset="0"/>
                <a:ea typeface="方正兰亭黑简体" panose="02000000000000000000" pitchFamily="2" charset="-122"/>
                <a:cs typeface="Arial" pitchFamily="34" charset="0"/>
              </a:rPr>
              <a:t>0</a:t>
            </a:r>
            <a:r>
              <a:rPr lang="ru-RU" sz="1400" dirty="0">
                <a:latin typeface="Huawei Sans" panose="020C0503030203020204" pitchFamily="34" charset="0"/>
                <a:ea typeface="方正兰亭黑简体" panose="02000000000000000000" pitchFamily="2" charset="-122"/>
                <a:cs typeface="Arial" pitchFamily="34" charset="0"/>
              </a:rPr>
              <a:t>DB8:</a:t>
            </a:r>
            <a:r>
              <a:rPr lang="ru-RU" sz="1400" dirty="0">
                <a:solidFill>
                  <a:srgbClr val="EC7061"/>
                </a:solidFill>
                <a:latin typeface="Huawei Sans" panose="020C0503030203020204" pitchFamily="34" charset="0"/>
                <a:ea typeface="方正兰亭黑简体" panose="02000000000000000000" pitchFamily="2" charset="-122"/>
                <a:cs typeface="Arial" pitchFamily="34" charset="0"/>
              </a:rPr>
              <a:t>0000:0000</a:t>
            </a:r>
            <a:r>
              <a:rPr lang="ru-RU" sz="1400" dirty="0">
                <a:latin typeface="Huawei Sans" panose="020C0503030203020204" pitchFamily="34" charset="0"/>
                <a:ea typeface="方正兰亭黑简体" panose="02000000000000000000" pitchFamily="2" charset="-122"/>
                <a:cs typeface="Arial" pitchFamily="34" charset="0"/>
              </a:rPr>
              <a:t>:FB00:1400:5000:45FF After  2001:DB8</a:t>
            </a:r>
            <a:r>
              <a:rPr lang="ru-RU" sz="1400" dirty="0">
                <a:solidFill>
                  <a:srgbClr val="EC7061"/>
                </a:solidFill>
                <a:latin typeface="Huawei Sans" panose="020C0503030203020204" pitchFamily="34" charset="0"/>
                <a:ea typeface="方正兰亭黑简体" panose="02000000000000000000" pitchFamily="2" charset="-122"/>
                <a:cs typeface="Arial" pitchFamily="34" charset="0"/>
              </a:rPr>
              <a:t>::</a:t>
            </a:r>
            <a:r>
              <a:rPr lang="ru-RU" sz="1400" dirty="0">
                <a:latin typeface="Huawei Sans" panose="020C0503030203020204" pitchFamily="34" charset="0"/>
                <a:ea typeface="方正兰亭黑简体" panose="02000000000000000000" pitchFamily="2" charset="-122"/>
                <a:cs typeface="Arial" pitchFamily="34" charset="0"/>
              </a:rPr>
              <a:t>FB00:1400:5000:45FF</a:t>
            </a:r>
          </a:p>
          <a:p>
            <a:pPr>
              <a:lnSpc>
                <a:spcPts val="2400"/>
              </a:lnSpc>
              <a:spcAft>
                <a:spcPts val="1200"/>
              </a:spcAft>
            </a:pPr>
            <a:r>
              <a:rPr lang="ru-RU" sz="1400" dirty="0">
                <a:latin typeface="Huawei Sans" panose="020C0503030203020204" pitchFamily="34" charset="0"/>
              </a:rPr>
              <a:t>Before  2001:</a:t>
            </a:r>
            <a:r>
              <a:rPr lang="ru-RU" sz="1400" dirty="0">
                <a:solidFill>
                  <a:srgbClr val="EC7061"/>
                </a:solidFill>
                <a:latin typeface="Huawei Sans" panose="020C0503030203020204" pitchFamily="34" charset="0"/>
              </a:rPr>
              <a:t>0</a:t>
            </a:r>
            <a:r>
              <a:rPr lang="ru-RU" sz="1400" dirty="0">
                <a:latin typeface="Huawei Sans" panose="020C0503030203020204" pitchFamily="34" charset="0"/>
              </a:rPr>
              <a:t>DB8</a:t>
            </a:r>
            <a:r>
              <a:rPr lang="ru-RU" sz="1400" dirty="0">
                <a:solidFill>
                  <a:srgbClr val="EC7061"/>
                </a:solidFill>
                <a:latin typeface="Huawei Sans" panose="020C0503030203020204" pitchFamily="34" charset="0"/>
              </a:rPr>
              <a:t>:0000:0000:0000</a:t>
            </a:r>
            <a:r>
              <a:rPr lang="ru-RU" sz="1400" dirty="0">
                <a:latin typeface="Huawei Sans" panose="020C0503030203020204" pitchFamily="34" charset="0"/>
              </a:rPr>
              <a:t>:2A2A:</a:t>
            </a:r>
            <a:r>
              <a:rPr lang="ru-RU" sz="1400" dirty="0">
                <a:solidFill>
                  <a:srgbClr val="EC7061"/>
                </a:solidFill>
                <a:latin typeface="Huawei Sans" panose="020C0503030203020204" pitchFamily="34" charset="0"/>
              </a:rPr>
              <a:t>0000:000</a:t>
            </a:r>
            <a:r>
              <a:rPr lang="ru-RU" sz="1400" dirty="0">
                <a:latin typeface="Huawei Sans" panose="020C0503030203020204" pitchFamily="34" charset="0"/>
              </a:rPr>
              <a:t>1  After  2001:DB8::2A2A:0:1</a:t>
            </a:r>
          </a:p>
          <a:p>
            <a:pPr>
              <a:lnSpc>
                <a:spcPts val="2400"/>
              </a:lnSpc>
              <a:spcAft>
                <a:spcPts val="1200"/>
              </a:spcAft>
            </a:pPr>
            <a:r>
              <a:rPr lang="ru-RU" sz="1400" dirty="0">
                <a:latin typeface="Huawei Sans" panose="020C0503030203020204" pitchFamily="34" charset="0"/>
              </a:rPr>
              <a:t>Before  2001:</a:t>
            </a:r>
            <a:r>
              <a:rPr lang="ru-RU" sz="1400" dirty="0">
                <a:solidFill>
                  <a:srgbClr val="EC7061"/>
                </a:solidFill>
                <a:latin typeface="Huawei Sans" panose="020C0503030203020204" pitchFamily="34" charset="0"/>
              </a:rPr>
              <a:t>0</a:t>
            </a:r>
            <a:r>
              <a:rPr lang="ru-RU" sz="1400" dirty="0">
                <a:latin typeface="Huawei Sans" panose="020C0503030203020204" pitchFamily="34" charset="0"/>
              </a:rPr>
              <a:t>DB8:</a:t>
            </a:r>
            <a:r>
              <a:rPr lang="ru-RU" sz="1400" dirty="0">
                <a:solidFill>
                  <a:srgbClr val="EC7061"/>
                </a:solidFill>
                <a:latin typeface="Huawei Sans" panose="020C0503030203020204" pitchFamily="34" charset="0"/>
              </a:rPr>
              <a:t>0000</a:t>
            </a:r>
            <a:r>
              <a:rPr lang="ru-RU" sz="1400" dirty="0">
                <a:latin typeface="Huawei Sans" panose="020C0503030203020204" pitchFamily="34" charset="0"/>
              </a:rPr>
              <a:t>:1234:FB00:</a:t>
            </a:r>
            <a:r>
              <a:rPr lang="ru-RU" sz="1400" dirty="0">
                <a:solidFill>
                  <a:srgbClr val="EC7061"/>
                </a:solidFill>
                <a:latin typeface="Huawei Sans" panose="020C0503030203020204" pitchFamily="34" charset="0"/>
              </a:rPr>
              <a:t>0000</a:t>
            </a:r>
            <a:r>
              <a:rPr lang="ru-RU" sz="1400" dirty="0">
                <a:latin typeface="Huawei Sans" panose="020C0503030203020204" pitchFamily="34" charset="0"/>
              </a:rPr>
              <a:t>:5000:45FF After  2001:DB8::1234:FB00:0:5000:45FF </a:t>
            </a:r>
          </a:p>
          <a:p>
            <a:pPr>
              <a:lnSpc>
                <a:spcPts val="2400"/>
              </a:lnSpc>
              <a:spcAft>
                <a:spcPts val="1200"/>
              </a:spcAft>
            </a:pPr>
            <a:r>
              <a:rPr lang="ru-RU" sz="1400" dirty="0">
                <a:latin typeface="Huawei Sans" panose="020C0503030203020204" pitchFamily="34" charset="0"/>
              </a:rPr>
              <a:t>or      2001:DB8:0:1234:FB00::5000:45FF</a:t>
            </a:r>
          </a:p>
          <a:p>
            <a:pPr>
              <a:lnSpc>
                <a:spcPts val="2400"/>
              </a:lnSpc>
              <a:spcAft>
                <a:spcPts val="1200"/>
              </a:spcAft>
            </a:pPr>
            <a:endParaRPr lang="en-US" altLang="zh-CN" sz="1400" dirty="0">
              <a:latin typeface="Huawei Sans" panose="020C0503030203020204" pitchFamily="34" charset="0"/>
              <a:ea typeface="方正兰亭黑简体" panose="02000000000000000000" pitchFamily="2" charset="-122"/>
              <a:cs typeface="Arial" pitchFamily="34" charset="0"/>
            </a:endParaRPr>
          </a:p>
        </p:txBody>
      </p:sp>
      <p:sp>
        <p:nvSpPr>
          <p:cNvPr id="30" name="矩形 13"/>
          <p:cNvSpPr/>
          <p:nvPr/>
        </p:nvSpPr>
        <p:spPr>
          <a:xfrm>
            <a:off x="763281" y="5498162"/>
            <a:ext cx="5968099" cy="656590"/>
          </a:xfrm>
          <a:prstGeom prst="rect">
            <a:avLst/>
          </a:prstGeom>
        </p:spPr>
        <p:txBody>
          <a:bodyPr wrap="square">
            <a:noAutofit/>
          </a:bodyPr>
          <a:lstStyle/>
          <a:p>
            <a:pPr eaLnBrk="1" fontAlgn="auto" hangingPunct="1">
              <a:spcBef>
                <a:spcPts val="0"/>
              </a:spcBef>
              <a:spcAft>
                <a:spcPts val="0"/>
              </a:spcAft>
            </a:pPr>
            <a:r>
              <a:rPr lang="ru-RU" sz="1200" dirty="0">
                <a:solidFill>
                  <a:prstClr val="black"/>
                </a:solidFill>
                <a:latin typeface="Huawei Sans" panose="020C0503030203020204" pitchFamily="34" charset="0"/>
              </a:rPr>
              <a:t>Если сокращенный IPv6-адрес содержит два двойных двоеточия (::), то такой IPv6-адрес невозможно восстановить до исходного.</a:t>
            </a:r>
          </a:p>
        </p:txBody>
      </p:sp>
      <p:graphicFrame>
        <p:nvGraphicFramePr>
          <p:cNvPr id="17" name="表格 4"/>
          <p:cNvGraphicFramePr>
            <a:graphicFrameLocks noGrp="1"/>
          </p:cNvGraphicFramePr>
          <p:nvPr>
            <p:extLst/>
          </p:nvPr>
        </p:nvGraphicFramePr>
        <p:xfrm>
          <a:off x="807739" y="5149969"/>
          <a:ext cx="5907901" cy="304800"/>
        </p:xfrm>
        <a:graphic>
          <a:graphicData uri="http://schemas.openxmlformats.org/drawingml/2006/table">
            <a:tbl>
              <a:tblPr firstRow="1" bandRow="1"/>
              <a:tblGrid>
                <a:gridCol w="567811">
                  <a:extLst>
                    <a:ext uri="{9D8B030D-6E8A-4147-A177-3AD203B41FA5}">
                      <a16:colId xmlns:a16="http://schemas.microsoft.com/office/drawing/2014/main" xmlns="" val="20000"/>
                    </a:ext>
                  </a:extLst>
                </a:gridCol>
                <a:gridCol w="210797">
                  <a:extLst>
                    <a:ext uri="{9D8B030D-6E8A-4147-A177-3AD203B41FA5}">
                      <a16:colId xmlns:a16="http://schemas.microsoft.com/office/drawing/2014/main" xmlns="" val="20001"/>
                    </a:ext>
                  </a:extLst>
                </a:gridCol>
                <a:gridCol w="567811">
                  <a:extLst>
                    <a:ext uri="{9D8B030D-6E8A-4147-A177-3AD203B41FA5}">
                      <a16:colId xmlns:a16="http://schemas.microsoft.com/office/drawing/2014/main" xmlns="" val="20002"/>
                    </a:ext>
                  </a:extLst>
                </a:gridCol>
                <a:gridCol w="192436">
                  <a:extLst>
                    <a:ext uri="{9D8B030D-6E8A-4147-A177-3AD203B41FA5}">
                      <a16:colId xmlns:a16="http://schemas.microsoft.com/office/drawing/2014/main" xmlns="" val="20003"/>
                    </a:ext>
                  </a:extLst>
                </a:gridCol>
                <a:gridCol w="1328058">
                  <a:extLst>
                    <a:ext uri="{9D8B030D-6E8A-4147-A177-3AD203B41FA5}">
                      <a16:colId xmlns:a16="http://schemas.microsoft.com/office/drawing/2014/main" xmlns="" val="20004"/>
                    </a:ext>
                  </a:extLst>
                </a:gridCol>
                <a:gridCol w="192436">
                  <a:extLst>
                    <a:ext uri="{9D8B030D-6E8A-4147-A177-3AD203B41FA5}">
                      <a16:colId xmlns:a16="http://schemas.microsoft.com/office/drawing/2014/main" xmlns="" val="20007"/>
                    </a:ext>
                  </a:extLst>
                </a:gridCol>
                <a:gridCol w="567811">
                  <a:extLst>
                    <a:ext uri="{9D8B030D-6E8A-4147-A177-3AD203B41FA5}">
                      <a16:colId xmlns:a16="http://schemas.microsoft.com/office/drawing/2014/main" xmlns="" val="20008"/>
                    </a:ext>
                  </a:extLst>
                </a:gridCol>
                <a:gridCol w="192436">
                  <a:extLst>
                    <a:ext uri="{9D8B030D-6E8A-4147-A177-3AD203B41FA5}">
                      <a16:colId xmlns:a16="http://schemas.microsoft.com/office/drawing/2014/main" xmlns="" val="20009"/>
                    </a:ext>
                  </a:extLst>
                </a:gridCol>
                <a:gridCol w="567811">
                  <a:extLst>
                    <a:ext uri="{9D8B030D-6E8A-4147-A177-3AD203B41FA5}">
                      <a16:colId xmlns:a16="http://schemas.microsoft.com/office/drawing/2014/main" xmlns="" val="20010"/>
                    </a:ext>
                  </a:extLst>
                </a:gridCol>
                <a:gridCol w="192436">
                  <a:extLst>
                    <a:ext uri="{9D8B030D-6E8A-4147-A177-3AD203B41FA5}">
                      <a16:colId xmlns:a16="http://schemas.microsoft.com/office/drawing/2014/main" xmlns="" val="20011"/>
                    </a:ext>
                  </a:extLst>
                </a:gridCol>
                <a:gridCol w="567811">
                  <a:extLst>
                    <a:ext uri="{9D8B030D-6E8A-4147-A177-3AD203B41FA5}">
                      <a16:colId xmlns:a16="http://schemas.microsoft.com/office/drawing/2014/main" xmlns="" val="20012"/>
                    </a:ext>
                  </a:extLst>
                </a:gridCol>
                <a:gridCol w="192436">
                  <a:extLst>
                    <a:ext uri="{9D8B030D-6E8A-4147-A177-3AD203B41FA5}">
                      <a16:colId xmlns:a16="http://schemas.microsoft.com/office/drawing/2014/main" xmlns="" val="20013"/>
                    </a:ext>
                  </a:extLst>
                </a:gridCol>
                <a:gridCol w="567811">
                  <a:extLst>
                    <a:ext uri="{9D8B030D-6E8A-4147-A177-3AD203B41FA5}">
                      <a16:colId xmlns:a16="http://schemas.microsoft.com/office/drawing/2014/main" xmlns="" val="20014"/>
                    </a:ext>
                  </a:extLst>
                </a:gridCol>
              </a:tblGrid>
              <a:tr h="0">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2001</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DB8</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l" rtl="0"/>
                      <a:endParaRPr lang="zh-CN" altLang="en-US" sz="14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l" rtl="0"/>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8</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800</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200C</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lang="ru-RU" sz="1400" dirty="0">
                          <a:solidFill>
                            <a:schemeClr val="tx1"/>
                          </a:solidFill>
                          <a:latin typeface="Huawei Sans" panose="020C0503030203020204" pitchFamily="34" charset="0"/>
                        </a:rPr>
                        <a:t>417A</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a16="http://schemas.microsoft.com/office/drawing/2014/main" xmlns="" val="10000"/>
                  </a:ext>
                </a:extLst>
              </a:tr>
            </a:tbl>
          </a:graphicData>
        </a:graphic>
      </p:graphicFrame>
      <p:sp>
        <p:nvSpPr>
          <p:cNvPr id="18" name="Right Arrow 157"/>
          <p:cNvSpPr/>
          <p:nvPr/>
        </p:nvSpPr>
        <p:spPr>
          <a:xfrm rot="5400000">
            <a:off x="3498320" y="3473445"/>
            <a:ext cx="354756"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Right Arrow 157"/>
          <p:cNvSpPr/>
          <p:nvPr/>
        </p:nvSpPr>
        <p:spPr>
          <a:xfrm rot="5400000">
            <a:off x="3474031" y="4732218"/>
            <a:ext cx="354756"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662325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a:endCxn id="49" idx="0"/>
          </p:cNvCxnSpPr>
          <p:nvPr/>
        </p:nvCxnSpPr>
        <p:spPr bwMode="auto">
          <a:xfrm>
            <a:off x="5887298" y="2841779"/>
            <a:ext cx="0" cy="1829222"/>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3" name="直接连接符 52"/>
          <p:cNvCxnSpPr/>
          <p:nvPr/>
        </p:nvCxnSpPr>
        <p:spPr bwMode="auto">
          <a:xfrm flipH="1">
            <a:off x="2043916" y="3071222"/>
            <a:ext cx="76680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 name="文本占位符 1"/>
          <p:cNvSpPr>
            <a:spLocks noGrp="1"/>
          </p:cNvSpPr>
          <p:nvPr>
            <p:ph type="body" sz="quarter" idx="10"/>
          </p:nvPr>
        </p:nvSpPr>
        <p:spPr/>
        <p:txBody>
          <a:bodyPr/>
          <a:lstStyle/>
          <a:p>
            <a:r>
              <a:rPr lang="ru-RU" sz="2000" dirty="0"/>
              <a:t>IPv6-адреса подразделяются на индивидуальные (unicast), </a:t>
            </a:r>
            <a:r>
              <a:rPr lang="ru-RU" sz="2000" dirty="0" smtClean="0"/>
              <a:t>многоадресные или групповые </a:t>
            </a:r>
            <a:r>
              <a:rPr lang="ru-RU" sz="2000" dirty="0"/>
              <a:t>(multicast) и </a:t>
            </a:r>
            <a:r>
              <a:rPr lang="ru-RU" sz="2000" dirty="0" smtClean="0"/>
              <a:t>произвольные (anycast</a:t>
            </a:r>
            <a:r>
              <a:rPr lang="ru-RU" sz="2000" dirty="0"/>
              <a:t>) адреса в зависимости от префикса адреса IPv6.</a:t>
            </a:r>
          </a:p>
        </p:txBody>
      </p:sp>
      <p:sp>
        <p:nvSpPr>
          <p:cNvPr id="13314" name="Title 1"/>
          <p:cNvSpPr>
            <a:spLocks noGrp="1"/>
          </p:cNvSpPr>
          <p:nvPr>
            <p:ph type="title"/>
          </p:nvPr>
        </p:nvSpPr>
        <p:spPr/>
        <p:txBody>
          <a:bodyPr/>
          <a:lstStyle/>
          <a:p>
            <a:r>
              <a:rPr lang="ru-RU" dirty="0"/>
              <a:t>Классификация IPv6-адресов</a:t>
            </a:r>
          </a:p>
        </p:txBody>
      </p:sp>
      <p:cxnSp>
        <p:nvCxnSpPr>
          <p:cNvPr id="56" name="直接连接符 55"/>
          <p:cNvCxnSpPr/>
          <p:nvPr/>
        </p:nvCxnSpPr>
        <p:spPr bwMode="auto">
          <a:xfrm flipH="1">
            <a:off x="2043916" y="3069000"/>
            <a:ext cx="0" cy="360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graphicFrame>
        <p:nvGraphicFramePr>
          <p:cNvPr id="80" name="表格 79"/>
          <p:cNvGraphicFramePr>
            <a:graphicFrameLocks noGrp="1"/>
          </p:cNvGraphicFramePr>
          <p:nvPr>
            <p:extLst>
              <p:ext uri="{D42A27DB-BD31-4B8C-83A1-F6EECF244321}">
                <p14:modId xmlns:p14="http://schemas.microsoft.com/office/powerpoint/2010/main" val="1155411409"/>
              </p:ext>
            </p:extLst>
          </p:nvPr>
        </p:nvGraphicFramePr>
        <p:xfrm>
          <a:off x="1279760" y="4667837"/>
          <a:ext cx="1775086" cy="594360"/>
        </p:xfrm>
        <a:graphic>
          <a:graphicData uri="http://schemas.openxmlformats.org/drawingml/2006/table">
            <a:tbl>
              <a:tblPr firstRow="1" bandRow="1">
                <a:tableStyleId>{5C22544A-7EE6-4342-B048-85BDC9FD1C3A}</a:tableStyleId>
              </a:tblPr>
              <a:tblGrid>
                <a:gridCol w="1775086">
                  <a:extLst>
                    <a:ext uri="{9D8B030D-6E8A-4147-A177-3AD203B41FA5}">
                      <a16:colId xmlns:a16="http://schemas.microsoft.com/office/drawing/2014/main" xmlns="" val="20000"/>
                    </a:ext>
                  </a:extLst>
                </a:gridCol>
              </a:tblGrid>
              <a:tr h="360000">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Huawei Sans" panose="020C0503030203020204" pitchFamily="34" charset="0"/>
                        </a:rPr>
                        <a:t>Глобальный индивидуальный адрес (GUA)</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graphicFrame>
        <p:nvGraphicFramePr>
          <p:cNvPr id="81" name="表格 80"/>
          <p:cNvGraphicFramePr>
            <a:graphicFrameLocks noGrp="1"/>
          </p:cNvGraphicFramePr>
          <p:nvPr>
            <p:extLst>
              <p:ext uri="{D42A27DB-BD31-4B8C-83A1-F6EECF244321}">
                <p14:modId xmlns:p14="http://schemas.microsoft.com/office/powerpoint/2010/main" val="1192607015"/>
              </p:ext>
            </p:extLst>
          </p:nvPr>
        </p:nvGraphicFramePr>
        <p:xfrm>
          <a:off x="3384881" y="4665705"/>
          <a:ext cx="1440000" cy="59436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xmlns="" val="20000"/>
                    </a:ext>
                  </a:extLst>
                </a:gridCol>
              </a:tblGrid>
              <a:tr h="360000">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Huawei Sans" panose="020C0503030203020204" pitchFamily="34" charset="0"/>
                        </a:rPr>
                        <a:t>Уникальный локальный адрес (ULA)</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graphicFrame>
        <p:nvGraphicFramePr>
          <p:cNvPr id="82" name="表格 81"/>
          <p:cNvGraphicFramePr>
            <a:graphicFrameLocks noGrp="1"/>
          </p:cNvGraphicFramePr>
          <p:nvPr>
            <p:extLst>
              <p:ext uri="{D42A27DB-BD31-4B8C-83A1-F6EECF244321}">
                <p14:modId xmlns:p14="http://schemas.microsoft.com/office/powerpoint/2010/main" val="380171378"/>
              </p:ext>
            </p:extLst>
          </p:nvPr>
        </p:nvGraphicFramePr>
        <p:xfrm>
          <a:off x="6924951" y="4667837"/>
          <a:ext cx="1440000" cy="42672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xmlns="" val="20000"/>
                    </a:ext>
                  </a:extLst>
                </a:gridCol>
              </a:tblGrid>
              <a:tr h="360000">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Huawei Sans" panose="020C0503030203020204" pitchFamily="34" charset="0"/>
                        </a:rPr>
                        <a:t>Специальный IPv6-адрес</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graphicFrame>
        <p:nvGraphicFramePr>
          <p:cNvPr id="95" name="表格 94"/>
          <p:cNvGraphicFramePr>
            <a:graphicFrameLocks noGrp="1"/>
          </p:cNvGraphicFramePr>
          <p:nvPr>
            <p:extLst>
              <p:ext uri="{D42A27DB-BD31-4B8C-83A1-F6EECF244321}">
                <p14:modId xmlns:p14="http://schemas.microsoft.com/office/powerpoint/2010/main" val="794600994"/>
              </p:ext>
            </p:extLst>
          </p:nvPr>
        </p:nvGraphicFramePr>
        <p:xfrm>
          <a:off x="8694986" y="4657806"/>
          <a:ext cx="1800000" cy="594360"/>
        </p:xfrm>
        <a:graphic>
          <a:graphicData uri="http://schemas.openxmlformats.org/drawingml/2006/table">
            <a:tbl>
              <a:tblPr firstRow="1" bandRow="1">
                <a:tableStyleId>{5C22544A-7EE6-4342-B048-85BDC9FD1C3A}</a:tableStyleId>
              </a:tblPr>
              <a:tblGrid>
                <a:gridCol w="1800000">
                  <a:extLst>
                    <a:ext uri="{9D8B030D-6E8A-4147-A177-3AD203B41FA5}">
                      <a16:colId xmlns:a16="http://schemas.microsoft.com/office/drawing/2014/main" xmlns="" val="20000"/>
                    </a:ext>
                  </a:extLst>
                </a:gridCol>
              </a:tblGrid>
              <a:tr h="360000">
                <a:tc>
                  <a:txBody>
                    <a:bodyPr/>
                    <a:lstStyle/>
                    <a:p>
                      <a:pPr algn="ctr"/>
                      <a:r>
                        <a:rPr lang="ru-RU" sz="1100" dirty="0">
                          <a:solidFill>
                            <a:schemeClr val="tx1"/>
                          </a:solidFill>
                          <a:latin typeface="Huawei Sans" panose="020C0503030203020204" pitchFamily="34" charset="0"/>
                        </a:rPr>
                        <a:t>Другие индивидуальные адреса</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graphicFrame>
        <p:nvGraphicFramePr>
          <p:cNvPr id="62" name="表格 61"/>
          <p:cNvGraphicFramePr>
            <a:graphicFrameLocks noGrp="1"/>
          </p:cNvGraphicFramePr>
          <p:nvPr>
            <p:extLst>
              <p:ext uri="{D42A27DB-BD31-4B8C-83A1-F6EECF244321}">
                <p14:modId xmlns:p14="http://schemas.microsoft.com/office/powerpoint/2010/main" val="106029545"/>
              </p:ext>
            </p:extLst>
          </p:nvPr>
        </p:nvGraphicFramePr>
        <p:xfrm>
          <a:off x="894080" y="3427931"/>
          <a:ext cx="1931851" cy="579120"/>
        </p:xfrm>
        <a:graphic>
          <a:graphicData uri="http://schemas.openxmlformats.org/drawingml/2006/table">
            <a:tbl>
              <a:tblPr firstRow="1" bandRow="1">
                <a:tableStyleId>{5C22544A-7EE6-4342-B048-85BDC9FD1C3A}</a:tableStyleId>
              </a:tblPr>
              <a:tblGrid>
                <a:gridCol w="1931851">
                  <a:extLst>
                    <a:ext uri="{9D8B030D-6E8A-4147-A177-3AD203B41FA5}">
                      <a16:colId xmlns:a16="http://schemas.microsoft.com/office/drawing/2014/main" xmlns="" val="20000"/>
                    </a:ext>
                  </a:extLst>
                </a:gridCol>
              </a:tblGrid>
              <a:tr h="383838">
                <a:tc>
                  <a:txBody>
                    <a:bodyPr/>
                    <a:lstStyle/>
                    <a:p>
                      <a:pPr algn="ctr"/>
                      <a:r>
                        <a:rPr lang="ru-RU" sz="1600" dirty="0">
                          <a:solidFill>
                            <a:schemeClr val="tx1"/>
                          </a:solidFill>
                          <a:latin typeface="Huawei Sans" panose="020C0503030203020204" pitchFamily="34" charset="0"/>
                        </a:rPr>
                        <a:t>Многоадресные адреса</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graphicFrame>
        <p:nvGraphicFramePr>
          <p:cNvPr id="64" name="表格 63"/>
          <p:cNvGraphicFramePr>
            <a:graphicFrameLocks noGrp="1"/>
          </p:cNvGraphicFramePr>
          <p:nvPr>
            <p:extLst>
              <p:ext uri="{D42A27DB-BD31-4B8C-83A1-F6EECF244321}">
                <p14:modId xmlns:p14="http://schemas.microsoft.com/office/powerpoint/2010/main" val="1428578620"/>
              </p:ext>
            </p:extLst>
          </p:nvPr>
        </p:nvGraphicFramePr>
        <p:xfrm>
          <a:off x="4659043" y="3475602"/>
          <a:ext cx="2178637" cy="579120"/>
        </p:xfrm>
        <a:graphic>
          <a:graphicData uri="http://schemas.openxmlformats.org/drawingml/2006/table">
            <a:tbl>
              <a:tblPr firstRow="1" bandRow="1">
                <a:tableStyleId>{5C22544A-7EE6-4342-B048-85BDC9FD1C3A}</a:tableStyleId>
              </a:tblPr>
              <a:tblGrid>
                <a:gridCol w="2178637">
                  <a:extLst>
                    <a:ext uri="{9D8B030D-6E8A-4147-A177-3AD203B41FA5}">
                      <a16:colId xmlns:a16="http://schemas.microsoft.com/office/drawing/2014/main" xmlns="" val="20000"/>
                    </a:ext>
                  </a:extLst>
                </a:gridCol>
              </a:tblGrid>
              <a:tr h="432000">
                <a:tc>
                  <a:txBody>
                    <a:bodyPr/>
                    <a:lstStyle/>
                    <a:p>
                      <a:pPr algn="ctr"/>
                      <a:r>
                        <a:rPr lang="ru-RU" sz="1600" dirty="0">
                          <a:solidFill>
                            <a:schemeClr val="tx1"/>
                          </a:solidFill>
                          <a:latin typeface="Huawei Sans" panose="020C0503030203020204" pitchFamily="34" charset="0"/>
                        </a:rPr>
                        <a:t>Индивидуальные адреса</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cxnSp>
        <p:nvCxnSpPr>
          <p:cNvPr id="32" name="直接连接符 31"/>
          <p:cNvCxnSpPr/>
          <p:nvPr/>
        </p:nvCxnSpPr>
        <p:spPr bwMode="auto">
          <a:xfrm flipV="1">
            <a:off x="9711916" y="3071222"/>
            <a:ext cx="100" cy="393040"/>
          </a:xfrm>
          <a:prstGeom prst="line">
            <a:avLst/>
          </a:prstGeom>
          <a:solidFill>
            <a:schemeClr val="accent1"/>
          </a:solidFill>
          <a:ln w="12700" cap="flat" cmpd="sng" algn="ctr">
            <a:solidFill>
              <a:schemeClr val="tx1"/>
            </a:solidFill>
            <a:prstDash val="solid"/>
            <a:round/>
            <a:headEnd type="none" w="med" len="med"/>
            <a:tailEnd type="none" w="med" len="med"/>
          </a:ln>
          <a:effectLst/>
        </p:spPr>
      </p:cxnSp>
      <p:graphicFrame>
        <p:nvGraphicFramePr>
          <p:cNvPr id="65" name="表格 64"/>
          <p:cNvGraphicFramePr>
            <a:graphicFrameLocks noGrp="1"/>
          </p:cNvGraphicFramePr>
          <p:nvPr>
            <p:extLst>
              <p:ext uri="{D42A27DB-BD31-4B8C-83A1-F6EECF244321}">
                <p14:modId xmlns:p14="http://schemas.microsoft.com/office/powerpoint/2010/main" val="1140311338"/>
              </p:ext>
            </p:extLst>
          </p:nvPr>
        </p:nvGraphicFramePr>
        <p:xfrm>
          <a:off x="8694985" y="3427931"/>
          <a:ext cx="1986075" cy="579120"/>
        </p:xfrm>
        <a:graphic>
          <a:graphicData uri="http://schemas.openxmlformats.org/drawingml/2006/table">
            <a:tbl>
              <a:tblPr firstRow="1" bandRow="1">
                <a:tableStyleId>{5C22544A-7EE6-4342-B048-85BDC9FD1C3A}</a:tableStyleId>
              </a:tblPr>
              <a:tblGrid>
                <a:gridCol w="1986075">
                  <a:extLst>
                    <a:ext uri="{9D8B030D-6E8A-4147-A177-3AD203B41FA5}">
                      <a16:colId xmlns:a16="http://schemas.microsoft.com/office/drawing/2014/main" xmlns="" val="20000"/>
                    </a:ext>
                  </a:extLst>
                </a:gridCol>
              </a:tblGrid>
              <a:tr h="432000">
                <a:tc>
                  <a:txBody>
                    <a:bodyPr/>
                    <a:lstStyle/>
                    <a:p>
                      <a:pPr algn="ctr"/>
                      <a:r>
                        <a:rPr lang="ru-RU" sz="1600" dirty="0" smtClean="0">
                          <a:solidFill>
                            <a:schemeClr val="tx1"/>
                          </a:solidFill>
                          <a:latin typeface="Huawei Sans" panose="020C0503030203020204" pitchFamily="34" charset="0"/>
                        </a:rPr>
                        <a:t>Произвольные адреса</a:t>
                      </a:r>
                      <a:endParaRPr lang="ru-RU" sz="160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graphicFrame>
        <p:nvGraphicFramePr>
          <p:cNvPr id="48" name="表格 47"/>
          <p:cNvGraphicFramePr>
            <a:graphicFrameLocks noGrp="1"/>
          </p:cNvGraphicFramePr>
          <p:nvPr>
            <p:extLst/>
          </p:nvPr>
        </p:nvGraphicFramePr>
        <p:xfrm>
          <a:off x="5162520" y="2267417"/>
          <a:ext cx="1444778" cy="448874"/>
        </p:xfrm>
        <a:graphic>
          <a:graphicData uri="http://schemas.openxmlformats.org/drawingml/2006/table">
            <a:tbl>
              <a:tblPr firstRow="1" bandRow="1">
                <a:tableStyleId>{5C22544A-7EE6-4342-B048-85BDC9FD1C3A}</a:tableStyleId>
              </a:tblPr>
              <a:tblGrid>
                <a:gridCol w="1444778">
                  <a:extLst>
                    <a:ext uri="{9D8B030D-6E8A-4147-A177-3AD203B41FA5}">
                      <a16:colId xmlns:a16="http://schemas.microsoft.com/office/drawing/2014/main" xmlns="" val="20000"/>
                    </a:ext>
                  </a:extLst>
                </a:gridCol>
              </a:tblGrid>
              <a:tr h="448874">
                <a:tc>
                  <a:txBody>
                    <a:bodyPr/>
                    <a:lstStyle/>
                    <a:p>
                      <a:pPr algn="ctr"/>
                      <a:r>
                        <a:rPr lang="ru-RU" sz="1600" dirty="0">
                          <a:solidFill>
                            <a:schemeClr val="tx1"/>
                          </a:solidFill>
                          <a:latin typeface="Huawei Sans" panose="020C0503030203020204" pitchFamily="34" charset="0"/>
                        </a:rPr>
                        <a:t>IPv6-адреса</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graphicFrame>
        <p:nvGraphicFramePr>
          <p:cNvPr id="49" name="表格 48"/>
          <p:cNvGraphicFramePr>
            <a:graphicFrameLocks noGrp="1"/>
          </p:cNvGraphicFramePr>
          <p:nvPr>
            <p:extLst>
              <p:ext uri="{D42A27DB-BD31-4B8C-83A1-F6EECF244321}">
                <p14:modId xmlns:p14="http://schemas.microsoft.com/office/powerpoint/2010/main" val="2033363818"/>
              </p:ext>
            </p:extLst>
          </p:nvPr>
        </p:nvGraphicFramePr>
        <p:xfrm>
          <a:off x="5167298" y="4671001"/>
          <a:ext cx="1440000" cy="426720"/>
        </p:xfrm>
        <a:graphic>
          <a:graphicData uri="http://schemas.openxmlformats.org/drawingml/2006/table">
            <a:tbl>
              <a:tblPr firstRow="1" bandRow="1">
                <a:tableStyleId>{5C22544A-7EE6-4342-B048-85BDC9FD1C3A}</a:tableStyleId>
              </a:tblPr>
              <a:tblGrid>
                <a:gridCol w="1440000">
                  <a:extLst>
                    <a:ext uri="{9D8B030D-6E8A-4147-A177-3AD203B41FA5}">
                      <a16:colId xmlns:a16="http://schemas.microsoft.com/office/drawing/2014/main" xmlns="" val="20000"/>
                    </a:ext>
                  </a:extLst>
                </a:gridCol>
              </a:tblGrid>
              <a:tr h="360000">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Huawei Sans" panose="020C0503030203020204" pitchFamily="34" charset="0"/>
                        </a:rPr>
                        <a:t>Локальный адрес канала (LLA)</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cxnSp>
        <p:nvCxnSpPr>
          <p:cNvPr id="30" name="直接连接符 29"/>
          <p:cNvCxnSpPr/>
          <p:nvPr/>
        </p:nvCxnSpPr>
        <p:spPr bwMode="auto">
          <a:xfrm flipH="1">
            <a:off x="2334847" y="4289301"/>
            <a:ext cx="714321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6" name="直接连接符 35"/>
          <p:cNvCxnSpPr>
            <a:endCxn id="80" idx="0"/>
          </p:cNvCxnSpPr>
          <p:nvPr/>
        </p:nvCxnSpPr>
        <p:spPr bwMode="auto">
          <a:xfrm flipH="1">
            <a:off x="2167303" y="4289301"/>
            <a:ext cx="167544" cy="37853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42" name="直接连接符 41"/>
          <p:cNvCxnSpPr/>
          <p:nvPr/>
        </p:nvCxnSpPr>
        <p:spPr bwMode="auto">
          <a:xfrm>
            <a:off x="4087446" y="4289301"/>
            <a:ext cx="0" cy="3817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0" name="直接连接符 49"/>
          <p:cNvCxnSpPr/>
          <p:nvPr/>
        </p:nvCxnSpPr>
        <p:spPr bwMode="auto">
          <a:xfrm>
            <a:off x="7644951" y="4296539"/>
            <a:ext cx="0" cy="3817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1" name="直接连接符 50"/>
          <p:cNvCxnSpPr/>
          <p:nvPr/>
        </p:nvCxnSpPr>
        <p:spPr bwMode="auto">
          <a:xfrm>
            <a:off x="9478064" y="4296539"/>
            <a:ext cx="0" cy="3817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2" name="文本框 51"/>
          <p:cNvSpPr txBox="1"/>
          <p:nvPr/>
        </p:nvSpPr>
        <p:spPr>
          <a:xfrm>
            <a:off x="5303559" y="5218435"/>
            <a:ext cx="1167478" cy="288946"/>
          </a:xfrm>
          <a:prstGeom prst="rect">
            <a:avLst/>
          </a:prstGeom>
          <a:noFill/>
        </p:spPr>
        <p:txBody>
          <a:bodyPr wrap="square" rtlCol="0">
            <a:noAutofit/>
          </a:bodyPr>
          <a:lstStyle/>
          <a:p>
            <a:pPr algn="ctr"/>
            <a:r>
              <a:rPr lang="ru-RU" sz="1400" dirty="0">
                <a:latin typeface="Huawei Sans" panose="020C0503030203020204" pitchFamily="34" charset="0"/>
              </a:rPr>
              <a:t>FE80::/10</a:t>
            </a:r>
          </a:p>
        </p:txBody>
      </p:sp>
      <p:sp>
        <p:nvSpPr>
          <p:cNvPr id="54" name="文本框 53"/>
          <p:cNvSpPr txBox="1"/>
          <p:nvPr/>
        </p:nvSpPr>
        <p:spPr>
          <a:xfrm>
            <a:off x="1914429" y="5218434"/>
            <a:ext cx="841897" cy="307777"/>
          </a:xfrm>
          <a:prstGeom prst="rect">
            <a:avLst/>
          </a:prstGeom>
          <a:noFill/>
        </p:spPr>
        <p:txBody>
          <a:bodyPr wrap="square" rtlCol="0">
            <a:noAutofit/>
          </a:bodyPr>
          <a:lstStyle/>
          <a:p>
            <a:pPr algn="ctr"/>
            <a:r>
              <a:rPr lang="ru-RU" sz="1400" dirty="0">
                <a:latin typeface="Huawei Sans" panose="020C0503030203020204" pitchFamily="34" charset="0"/>
              </a:rPr>
              <a:t>2000::/3</a:t>
            </a:r>
          </a:p>
        </p:txBody>
      </p:sp>
      <p:sp>
        <p:nvSpPr>
          <p:cNvPr id="55" name="文本框 54"/>
          <p:cNvSpPr txBox="1"/>
          <p:nvPr/>
        </p:nvSpPr>
        <p:spPr>
          <a:xfrm>
            <a:off x="3672711" y="5218434"/>
            <a:ext cx="864339" cy="307777"/>
          </a:xfrm>
          <a:prstGeom prst="rect">
            <a:avLst/>
          </a:prstGeom>
          <a:noFill/>
        </p:spPr>
        <p:txBody>
          <a:bodyPr wrap="square" rtlCol="0">
            <a:noAutofit/>
          </a:bodyPr>
          <a:lstStyle/>
          <a:p>
            <a:pPr algn="ctr"/>
            <a:r>
              <a:rPr lang="ru-RU" sz="1400" dirty="0">
                <a:latin typeface="Huawei Sans" panose="020C0503030203020204" pitchFamily="34" charset="0"/>
              </a:rPr>
              <a:t>FD00::/8</a:t>
            </a:r>
          </a:p>
        </p:txBody>
      </p:sp>
      <p:sp>
        <p:nvSpPr>
          <p:cNvPr id="28" name="圆角矩形标注 27"/>
          <p:cNvSpPr/>
          <p:nvPr/>
        </p:nvSpPr>
        <p:spPr bwMode="auto">
          <a:xfrm>
            <a:off x="6924950" y="2164080"/>
            <a:ext cx="2787065" cy="550434"/>
          </a:xfrm>
          <a:prstGeom prst="wedgeRoundRectCallout">
            <a:avLst>
              <a:gd name="adj1" fmla="val -61317"/>
              <a:gd name="adj2" fmla="val 40487"/>
              <a:gd name="adj3" fmla="val 16667"/>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b">
              <a:spcBef>
                <a:spcPct val="0"/>
              </a:spcBef>
              <a:spcAft>
                <a:spcPct val="0"/>
              </a:spcAft>
            </a:pPr>
            <a:r>
              <a:rPr lang="ru-RU" sz="1400" dirty="0" smtClean="0">
                <a:latin typeface="Huawei Sans" panose="020C0503030203020204" pitchFamily="34" charset="0"/>
              </a:rPr>
              <a:t>В IPv6 </a:t>
            </a:r>
            <a:r>
              <a:rPr lang="ru-RU" sz="1400" dirty="0">
                <a:latin typeface="Huawei Sans" panose="020C0503030203020204" pitchFamily="34" charset="0"/>
              </a:rPr>
              <a:t>широковещательные адреса не </a:t>
            </a:r>
            <a:r>
              <a:rPr lang="ru-RU" sz="1400" dirty="0" smtClean="0">
                <a:latin typeface="Huawei Sans" panose="020C0503030203020204" pitchFamily="34" charset="0"/>
              </a:rPr>
              <a:t>определены</a:t>
            </a:r>
            <a:endParaRPr lang="ru-RU" sz="1600" dirty="0">
              <a:latin typeface="Huawei Sans" panose="020C0503030203020204" pitchFamily="34" charset="0"/>
            </a:endParaRPr>
          </a:p>
        </p:txBody>
      </p:sp>
    </p:spTree>
    <p:extLst>
      <p:ext uri="{BB962C8B-B14F-4D97-AF65-F5344CB8AC3E}">
        <p14:creationId xmlns:p14="http://schemas.microsoft.com/office/powerpoint/2010/main" val="190067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p:cNvSpPr>
            <a:spLocks noGrp="1"/>
          </p:cNvSpPr>
          <p:nvPr>
            <p:ph type="body" sz="quarter" idx="10"/>
          </p:nvPr>
        </p:nvSpPr>
        <p:spPr/>
        <p:txBody>
          <a:bodyPr/>
          <a:lstStyle/>
          <a:p>
            <a:r>
              <a:rPr lang="ru-RU" sz="2000" dirty="0"/>
              <a:t>Индивидуальный адрес IPv6 состоит из двух частей:</a:t>
            </a:r>
          </a:p>
          <a:p>
            <a:pPr lvl="1"/>
            <a:r>
              <a:rPr lang="ru-RU" sz="1800" dirty="0"/>
              <a:t>Префикс сети: состоит из n бит и </a:t>
            </a:r>
            <a:r>
              <a:rPr lang="ru-RU" sz="1800" dirty="0" smtClean="0"/>
              <a:t>соответствует идентификатору </a:t>
            </a:r>
            <a:r>
              <a:rPr lang="ru-RU" sz="1800" dirty="0"/>
              <a:t>сети адреса IPv4.</a:t>
            </a:r>
          </a:p>
          <a:p>
            <a:pPr lvl="1"/>
            <a:r>
              <a:rPr lang="ru-RU" sz="1800" dirty="0"/>
              <a:t>Идентификатор сети: состоит из (128 – n) бит и соответствует идентификатору хоста адреса IPv4.</a:t>
            </a:r>
          </a:p>
          <a:p>
            <a:r>
              <a:rPr lang="ru-RU" sz="2000" dirty="0"/>
              <a:t>Для обычных индивидуальных IPv6-адресов, </a:t>
            </a:r>
            <a:r>
              <a:rPr lang="ru-RU" sz="2000" dirty="0" smtClean="0"/>
              <a:t>например </a:t>
            </a:r>
            <a:r>
              <a:rPr lang="ru-RU" sz="2000" dirty="0"/>
              <a:t>GUA и LLA, необходимо, чтобы префикс сети и идентификатор интерфейса были 64-битными.</a:t>
            </a:r>
          </a:p>
          <a:p>
            <a:endParaRPr lang="en-US" altLang="zh-CN" sz="2000" dirty="0" smtClean="0"/>
          </a:p>
          <a:p>
            <a:endParaRPr lang="en-US" altLang="zh-CN" dirty="0"/>
          </a:p>
        </p:txBody>
      </p:sp>
      <p:sp>
        <p:nvSpPr>
          <p:cNvPr id="2" name="标题 1"/>
          <p:cNvSpPr>
            <a:spLocks noGrp="1"/>
          </p:cNvSpPr>
          <p:nvPr>
            <p:ph type="title"/>
          </p:nvPr>
        </p:nvSpPr>
        <p:spPr/>
        <p:txBody>
          <a:bodyPr/>
          <a:lstStyle/>
          <a:p>
            <a:r>
              <a:rPr lang="ru-RU" dirty="0"/>
              <a:t>Формат индивидуального </a:t>
            </a:r>
            <a:r>
              <a:rPr lang="ru-RU" dirty="0" smtClean="0"/>
              <a:t>адреса </a:t>
            </a:r>
            <a:r>
              <a:rPr lang="ru-RU" dirty="0"/>
              <a:t>IPv6</a:t>
            </a:r>
          </a:p>
        </p:txBody>
      </p:sp>
      <p:grpSp>
        <p:nvGrpSpPr>
          <p:cNvPr id="89" name="组合 88"/>
          <p:cNvGrpSpPr/>
          <p:nvPr/>
        </p:nvGrpSpPr>
        <p:grpSpPr>
          <a:xfrm>
            <a:off x="8381266" y="58562"/>
            <a:ext cx="3393481" cy="332965"/>
            <a:chOff x="8184458" y="142928"/>
            <a:chExt cx="3393481" cy="332965"/>
          </a:xfrm>
        </p:grpSpPr>
        <p:sp>
          <p:nvSpPr>
            <p:cNvPr id="90" name="五边形 89"/>
            <p:cNvSpPr/>
            <p:nvPr/>
          </p:nvSpPr>
          <p:spPr bwMode="auto">
            <a:xfrm>
              <a:off x="8184458" y="142928"/>
              <a:ext cx="1043307"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b="1" dirty="0">
                  <a:solidFill>
                    <a:srgbClr val="FFFFFF"/>
                  </a:solidFill>
                  <a:latin typeface="Huawei Sans" panose="020C0503030203020204" pitchFamily="34" charset="0"/>
                </a:rPr>
                <a:t>Индивидуальный адрес IPv6</a:t>
              </a:r>
            </a:p>
          </p:txBody>
        </p:sp>
        <p:sp>
          <p:nvSpPr>
            <p:cNvPr id="91" name="燕尾形 90"/>
            <p:cNvSpPr/>
            <p:nvPr/>
          </p:nvSpPr>
          <p:spPr bwMode="auto">
            <a:xfrm>
              <a:off x="9221343" y="151893"/>
              <a:ext cx="120481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dirty="0">
                  <a:latin typeface="Huawei Sans" panose="020C0503030203020204" pitchFamily="34" charset="0"/>
                </a:rPr>
                <a:t>Многоадресный адрес IPv6</a:t>
              </a:r>
            </a:p>
          </p:txBody>
        </p:sp>
        <p:sp>
          <p:nvSpPr>
            <p:cNvPr id="92" name="燕尾形 91"/>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ru-RU" sz="800" dirty="0" smtClean="0">
                  <a:latin typeface="Huawei Sans" panose="020C0503030203020204" pitchFamily="34" charset="0"/>
                </a:rPr>
                <a:t>Произвольный адрес </a:t>
              </a:r>
              <a:r>
                <a:rPr lang="ru-RU" sz="800" dirty="0">
                  <a:latin typeface="Huawei Sans" panose="020C0503030203020204" pitchFamily="34" charset="0"/>
                </a:rPr>
                <a:t>IPv6</a:t>
              </a:r>
            </a:p>
          </p:txBody>
        </p:sp>
      </p:grpSp>
      <p:sp>
        <p:nvSpPr>
          <p:cNvPr id="68" name="文本占位符 2"/>
          <p:cNvSpPr txBox="1">
            <a:spLocks/>
          </p:cNvSpPr>
          <p:nvPr/>
        </p:nvSpPr>
        <p:spPr>
          <a:xfrm>
            <a:off x="468317" y="1233488"/>
            <a:ext cx="11276183" cy="935372"/>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endParaRPr lang="zh-CN" altLang="en-US" sz="1800" dirty="0">
              <a:latin typeface="Huawei Sans" panose="020C0503030203020204" pitchFamily="34" charset="0"/>
            </a:endParaRPr>
          </a:p>
        </p:txBody>
      </p:sp>
      <p:graphicFrame>
        <p:nvGraphicFramePr>
          <p:cNvPr id="82" name="表格 81"/>
          <p:cNvGraphicFramePr>
            <a:graphicFrameLocks noGrp="1"/>
          </p:cNvGraphicFramePr>
          <p:nvPr>
            <p:extLst>
              <p:ext uri="{D42A27DB-BD31-4B8C-83A1-F6EECF244321}">
                <p14:modId xmlns:p14="http://schemas.microsoft.com/office/powerpoint/2010/main" val="3189383988"/>
              </p:ext>
            </p:extLst>
          </p:nvPr>
        </p:nvGraphicFramePr>
        <p:xfrm>
          <a:off x="4063308" y="4891314"/>
          <a:ext cx="3992360" cy="579120"/>
        </p:xfrm>
        <a:graphic>
          <a:graphicData uri="http://schemas.openxmlformats.org/drawingml/2006/table">
            <a:tbl>
              <a:tblPr firstRow="1" bandRow="1">
                <a:tableStyleId>{2A488322-F2BA-4B5B-9748-0D474271808F}</a:tableStyleId>
              </a:tblPr>
              <a:tblGrid>
                <a:gridCol w="1996180">
                  <a:extLst>
                    <a:ext uri="{9D8B030D-6E8A-4147-A177-3AD203B41FA5}">
                      <a16:colId xmlns:a16="http://schemas.microsoft.com/office/drawing/2014/main" xmlns="" val="20000"/>
                    </a:ext>
                  </a:extLst>
                </a:gridCol>
                <a:gridCol w="1996180">
                  <a:extLst>
                    <a:ext uri="{9D8B030D-6E8A-4147-A177-3AD203B41FA5}">
                      <a16:colId xmlns:a16="http://schemas.microsoft.com/office/drawing/2014/main" xmlns="" val="20001"/>
                    </a:ext>
                  </a:extLst>
                </a:gridCol>
              </a:tblGrid>
              <a:tr h="495288">
                <a:tc>
                  <a:txBody>
                    <a:bodyPr/>
                    <a:lstStyle/>
                    <a:p>
                      <a:pPr algn="ctr"/>
                      <a:r>
                        <a:rPr lang="ru-RU" sz="1600" dirty="0">
                          <a:solidFill>
                            <a:schemeClr val="tx1"/>
                          </a:solidFill>
                          <a:latin typeface="Huawei Sans" panose="020C0503030203020204" pitchFamily="34" charset="0"/>
                        </a:rPr>
                        <a:t>Префикс сети</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600" dirty="0">
                          <a:solidFill>
                            <a:schemeClr val="tx1"/>
                          </a:solidFill>
                          <a:latin typeface="Huawei Sans" panose="020C0503030203020204" pitchFamily="34" charset="0"/>
                        </a:rPr>
                        <a:t>Идентификатор интерфейса</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grpSp>
        <p:nvGrpSpPr>
          <p:cNvPr id="13" name="组合 12"/>
          <p:cNvGrpSpPr/>
          <p:nvPr/>
        </p:nvGrpSpPr>
        <p:grpSpPr>
          <a:xfrm>
            <a:off x="4063308" y="4176709"/>
            <a:ext cx="1985418" cy="585305"/>
            <a:chOff x="1896275" y="3219486"/>
            <a:chExt cx="3483447" cy="585305"/>
          </a:xfrm>
        </p:grpSpPr>
        <p:sp>
          <p:nvSpPr>
            <p:cNvPr id="84" name="右大括号 5"/>
            <p:cNvSpPr/>
            <p:nvPr/>
          </p:nvSpPr>
          <p:spPr>
            <a:xfrm rot="16200000">
              <a:off x="3515335" y="1940404"/>
              <a:ext cx="245327" cy="3483447"/>
            </a:xfrm>
            <a:prstGeom prst="rightBrace">
              <a:avLst/>
            </a:prstGeom>
            <a:noFill/>
            <a:ln w="1270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87" name="矩形 6"/>
            <p:cNvSpPr/>
            <p:nvPr/>
          </p:nvSpPr>
          <p:spPr>
            <a:xfrm>
              <a:off x="1935532" y="3219486"/>
              <a:ext cx="3404929" cy="338554"/>
            </a:xfrm>
            <a:prstGeom prst="rect">
              <a:avLst/>
            </a:prstGeom>
          </p:spPr>
          <p:txBody>
            <a:bodyPr wrap="square">
              <a:noAutofit/>
            </a:bodyPr>
            <a:lstStyle/>
            <a:p>
              <a:pPr algn="ctr" eaLnBrk="1" fontAlgn="auto" hangingPunct="1">
                <a:spcBef>
                  <a:spcPts val="0"/>
                </a:spcBef>
                <a:spcAft>
                  <a:spcPts val="0"/>
                </a:spcAft>
              </a:pPr>
              <a:r>
                <a:rPr lang="ru-RU" sz="1600" dirty="0">
                  <a:solidFill>
                    <a:prstClr val="black"/>
                  </a:solidFill>
                  <a:latin typeface="Huawei Sans" panose="020C0503030203020204" pitchFamily="34" charset="0"/>
                </a:rPr>
                <a:t>n бит</a:t>
              </a:r>
            </a:p>
          </p:txBody>
        </p:sp>
      </p:grpSp>
      <p:grpSp>
        <p:nvGrpSpPr>
          <p:cNvPr id="94" name="组合 93"/>
          <p:cNvGrpSpPr/>
          <p:nvPr/>
        </p:nvGrpSpPr>
        <p:grpSpPr>
          <a:xfrm>
            <a:off x="6059488" y="4155400"/>
            <a:ext cx="1985418" cy="606614"/>
            <a:chOff x="1896275" y="3198177"/>
            <a:chExt cx="3483447" cy="606614"/>
          </a:xfrm>
        </p:grpSpPr>
        <p:sp>
          <p:nvSpPr>
            <p:cNvPr id="95" name="右大括号 5"/>
            <p:cNvSpPr/>
            <p:nvPr/>
          </p:nvSpPr>
          <p:spPr>
            <a:xfrm rot="16200000">
              <a:off x="3515335" y="1940404"/>
              <a:ext cx="245327" cy="3483447"/>
            </a:xfrm>
            <a:prstGeom prst="rightBrace">
              <a:avLst/>
            </a:prstGeom>
            <a:noFill/>
            <a:ln w="1270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96" name="矩形 6"/>
            <p:cNvSpPr/>
            <p:nvPr/>
          </p:nvSpPr>
          <p:spPr>
            <a:xfrm>
              <a:off x="1896275" y="3198177"/>
              <a:ext cx="3404929" cy="338554"/>
            </a:xfrm>
            <a:prstGeom prst="rect">
              <a:avLst/>
            </a:prstGeom>
          </p:spPr>
          <p:txBody>
            <a:bodyPr wrap="square">
              <a:noAutofit/>
            </a:bodyPr>
            <a:lstStyle/>
            <a:p>
              <a:pPr algn="ctr"/>
              <a:r>
                <a:rPr lang="ru-RU" sz="1600" dirty="0">
                  <a:latin typeface="Huawei Sans" panose="020C0503030203020204" pitchFamily="34" charset="0"/>
                </a:rPr>
                <a:t>128 – n бит</a:t>
              </a:r>
            </a:p>
          </p:txBody>
        </p:sp>
      </p:grpSp>
    </p:spTree>
    <p:extLst>
      <p:ext uri="{BB962C8B-B14F-4D97-AF65-F5344CB8AC3E}">
        <p14:creationId xmlns:p14="http://schemas.microsoft.com/office/powerpoint/2010/main" val="6180901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18"/>
          <p:cNvSpPr/>
          <p:nvPr/>
        </p:nvSpPr>
        <p:spPr>
          <a:xfrm>
            <a:off x="972247" y="4136531"/>
            <a:ext cx="10067788" cy="40965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b"/>
            <a:r>
              <a:rPr lang="ru-RU" sz="1800" dirty="0">
                <a:solidFill>
                  <a:schemeClr val="tx1"/>
                </a:solidFill>
                <a:latin typeface="Huawei Sans" panose="020C0503030203020204" pitchFamily="34" charset="0"/>
              </a:rPr>
              <a:t>MAC-адрес (двоичный)                001111</a:t>
            </a:r>
            <a:r>
              <a:rPr lang="ru-RU" b="1" dirty="0">
                <a:solidFill>
                  <a:srgbClr val="EC7061"/>
                </a:solidFill>
                <a:latin typeface="Huawei Sans" panose="020C0503030203020204" pitchFamily="34" charset="0"/>
              </a:rPr>
              <a:t>0</a:t>
            </a:r>
            <a:r>
              <a:rPr lang="ru-RU" sz="1600" dirty="0">
                <a:solidFill>
                  <a:schemeClr val="tx1"/>
                </a:solidFill>
                <a:latin typeface="Huawei Sans" panose="020C0503030203020204" pitchFamily="34" charset="0"/>
              </a:rPr>
              <a:t>0-10010010-10000010 - 01001001-01111110-10011101            </a:t>
            </a:r>
          </a:p>
        </p:txBody>
      </p:sp>
      <p:sp>
        <p:nvSpPr>
          <p:cNvPr id="7" name="圆角矩形 18"/>
          <p:cNvSpPr/>
          <p:nvPr/>
        </p:nvSpPr>
        <p:spPr>
          <a:xfrm>
            <a:off x="960177" y="3616741"/>
            <a:ext cx="10079858" cy="40965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r>
              <a:rPr lang="ru-RU" dirty="0">
                <a:solidFill>
                  <a:schemeClr val="tx1"/>
                </a:solidFill>
                <a:latin typeface="Huawei Sans" panose="020C0503030203020204" pitchFamily="34" charset="0"/>
              </a:rPr>
              <a:t>MAC-адрес (шестнадцатеричный) 3C-52-82-49-7E-9D</a:t>
            </a:r>
          </a:p>
        </p:txBody>
      </p:sp>
      <p:sp>
        <p:nvSpPr>
          <p:cNvPr id="14" name="Text Placeholder 13"/>
          <p:cNvSpPr>
            <a:spLocks noGrp="1"/>
          </p:cNvSpPr>
          <p:nvPr>
            <p:ph type="body" sz="quarter" idx="10"/>
          </p:nvPr>
        </p:nvSpPr>
        <p:spPr/>
        <p:txBody>
          <a:bodyPr wrap="square">
            <a:noAutofit/>
          </a:bodyPr>
          <a:lstStyle/>
          <a:p>
            <a:pPr algn="l"/>
            <a:r>
              <a:rPr lang="ru-RU" sz="1600" dirty="0">
                <a:latin typeface="Huawei Sans" panose="020C0503030203020204" pitchFamily="34" charset="0"/>
              </a:rPr>
              <a:t>3 способа генерирования идентификатора интерфейса:</a:t>
            </a:r>
          </a:p>
          <a:p>
            <a:pPr marL="654050" lvl="1" indent="-333375"/>
            <a:r>
              <a:rPr lang="ru-RU" sz="1600" dirty="0">
                <a:latin typeface="Huawei Sans" panose="020C0503030203020204" pitchFamily="34" charset="0"/>
              </a:rPr>
              <a:t>Ручная настройка</a:t>
            </a:r>
          </a:p>
          <a:p>
            <a:pPr marL="654050" lvl="1" indent="-333375"/>
            <a:r>
              <a:rPr lang="ru-RU" sz="1600" dirty="0">
                <a:latin typeface="Huawei Sans" panose="020C0503030203020204" pitchFamily="34" charset="0"/>
              </a:rPr>
              <a:t>Автоматическая генерация системой</a:t>
            </a:r>
          </a:p>
          <a:p>
            <a:pPr marL="654050" lvl="1" indent="-333375"/>
            <a:r>
              <a:rPr lang="ru-RU" sz="1600" dirty="0">
                <a:latin typeface="Huawei Sans" panose="020C0503030203020204" pitchFamily="34" charset="0"/>
              </a:rPr>
              <a:t>Использование стандарта IEEE 64-битного расширенного уникального идентификатора (EUI-64)</a:t>
            </a:r>
          </a:p>
          <a:p>
            <a:pPr algn="l"/>
            <a:r>
              <a:rPr lang="ru-RU" sz="1600" dirty="0">
                <a:latin typeface="Huawei Sans" panose="020C0503030203020204" pitchFamily="34" charset="0"/>
              </a:rPr>
              <a:t>Чаще всего используется EUI-64. Он преобразует MAC-адрес интерфейса в идентификатор интерфейса IPv6.</a:t>
            </a:r>
          </a:p>
        </p:txBody>
      </p:sp>
      <p:sp>
        <p:nvSpPr>
          <p:cNvPr id="3" name="标题 2"/>
          <p:cNvSpPr>
            <a:spLocks noGrp="1"/>
          </p:cNvSpPr>
          <p:nvPr>
            <p:ph type="title"/>
          </p:nvPr>
        </p:nvSpPr>
        <p:spPr/>
        <p:txBody>
          <a:bodyPr wrap="square">
            <a:noAutofit/>
          </a:bodyPr>
          <a:lstStyle/>
          <a:p>
            <a:r>
              <a:rPr lang="ru-RU" dirty="0">
                <a:latin typeface="Huawei Sans" panose="020C0503030203020204" pitchFamily="34" charset="0"/>
              </a:rPr>
              <a:t>Идентификатор интерфейса индивидуального IPv6-адреса</a:t>
            </a:r>
          </a:p>
        </p:txBody>
      </p:sp>
      <p:sp>
        <p:nvSpPr>
          <p:cNvPr id="9" name="圆角矩形 18"/>
          <p:cNvSpPr/>
          <p:nvPr/>
        </p:nvSpPr>
        <p:spPr>
          <a:xfrm>
            <a:off x="972246" y="5006286"/>
            <a:ext cx="10067789" cy="72008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fontAlgn="b"/>
            <a:endParaRPr lang="en-US" altLang="zh-CN" sz="1600" dirty="0">
              <a:solidFill>
                <a:schemeClr val="tx1"/>
              </a:solidFill>
              <a:latin typeface="Huawei Sans" panose="020C0503030203020204" pitchFamily="34" charset="0"/>
              <a:ea typeface="方正兰亭黑简体" panose="02000000000000000000" pitchFamily="2" charset="-122"/>
            </a:endParaRPr>
          </a:p>
          <a:p>
            <a:pPr fontAlgn="b"/>
            <a:r>
              <a:rPr lang="ru-RU" sz="1600" dirty="0">
                <a:solidFill>
                  <a:schemeClr val="tx1"/>
                </a:solidFill>
                <a:latin typeface="Huawei Sans" panose="020C0503030203020204" pitchFamily="34" charset="0"/>
              </a:rPr>
              <a:t>	          001111</a:t>
            </a:r>
            <a:r>
              <a:rPr lang="ru-RU" b="1" dirty="0">
                <a:solidFill>
                  <a:srgbClr val="EC7061"/>
                </a:solidFill>
                <a:latin typeface="Huawei Sans" panose="020C0503030203020204" pitchFamily="34" charset="0"/>
              </a:rPr>
              <a:t>1</a:t>
            </a:r>
            <a:r>
              <a:rPr lang="ru-RU" sz="1600" dirty="0">
                <a:solidFill>
                  <a:schemeClr val="tx1"/>
                </a:solidFill>
                <a:latin typeface="Huawei Sans" panose="020C0503030203020204" pitchFamily="34" charset="0"/>
              </a:rPr>
              <a:t>0-10010010-10000010-</a:t>
            </a:r>
            <a:r>
              <a:rPr lang="ru-RU" b="1" dirty="0">
                <a:solidFill>
                  <a:srgbClr val="EC7061"/>
                </a:solidFill>
                <a:latin typeface="Huawei Sans" panose="020C0503030203020204" pitchFamily="34" charset="0"/>
              </a:rPr>
              <a:t>11111111-11111110</a:t>
            </a:r>
            <a:r>
              <a:rPr lang="ru-RU" sz="1600" dirty="0">
                <a:solidFill>
                  <a:schemeClr val="tx1"/>
                </a:solidFill>
                <a:latin typeface="Huawei Sans" panose="020C0503030203020204" pitchFamily="34" charset="0"/>
              </a:rPr>
              <a:t>-01001001-01111110-10011101</a:t>
            </a:r>
          </a:p>
        </p:txBody>
      </p:sp>
      <p:sp>
        <p:nvSpPr>
          <p:cNvPr id="4" name="文本框 3"/>
          <p:cNvSpPr txBox="1"/>
          <p:nvPr/>
        </p:nvSpPr>
        <p:spPr bwMode="auto">
          <a:xfrm>
            <a:off x="981875" y="5034287"/>
            <a:ext cx="1587136"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1800" dirty="0">
                <a:latin typeface="Huawei Sans" panose="020C0503030203020204" pitchFamily="34" charset="0"/>
              </a:rPr>
              <a:t>EUI-64 ID</a:t>
            </a:r>
          </a:p>
          <a:p>
            <a:pPr algn="ctr"/>
            <a:r>
              <a:rPr lang="ru-RU" sz="1800" dirty="0">
                <a:latin typeface="Huawei Sans" panose="020C0503030203020204" pitchFamily="34" charset="0"/>
              </a:rPr>
              <a:t>(двоичный)</a:t>
            </a:r>
          </a:p>
        </p:txBody>
      </p:sp>
      <p:cxnSp>
        <p:nvCxnSpPr>
          <p:cNvPr id="12" name="直接箭头连接符 34"/>
          <p:cNvCxnSpPr/>
          <p:nvPr/>
        </p:nvCxnSpPr>
        <p:spPr>
          <a:xfrm flipH="1">
            <a:off x="3386783" y="4441371"/>
            <a:ext cx="1949492" cy="922351"/>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3" name="矩形 38"/>
          <p:cNvSpPr/>
          <p:nvPr/>
        </p:nvSpPr>
        <p:spPr>
          <a:xfrm>
            <a:off x="2618239" y="4512467"/>
            <a:ext cx="1584176" cy="338554"/>
          </a:xfrm>
          <a:prstGeom prst="rect">
            <a:avLst/>
          </a:prstGeom>
        </p:spPr>
        <p:txBody>
          <a:bodyPr wrap="square">
            <a:noAutofit/>
          </a:bodyPr>
          <a:lstStyle/>
          <a:p>
            <a:r>
              <a:rPr lang="ru-RU" sz="1400" dirty="0">
                <a:solidFill>
                  <a:srgbClr val="EC7061"/>
                </a:solidFill>
                <a:latin typeface="Huawei Sans" panose="020C0503030203020204" pitchFamily="34" charset="0"/>
              </a:rPr>
              <a:t>Бит 7 </a:t>
            </a:r>
            <a:endParaRPr lang="ru-RU" sz="1400" dirty="0" smtClean="0">
              <a:solidFill>
                <a:srgbClr val="EC7061"/>
              </a:solidFill>
              <a:latin typeface="Huawei Sans" panose="020C0503030203020204" pitchFamily="34" charset="0"/>
            </a:endParaRPr>
          </a:p>
          <a:p>
            <a:r>
              <a:rPr lang="ru-RU" sz="1400" dirty="0" smtClean="0">
                <a:solidFill>
                  <a:srgbClr val="EC7061"/>
                </a:solidFill>
                <a:latin typeface="Huawei Sans" panose="020C0503030203020204" pitchFamily="34" charset="0"/>
              </a:rPr>
              <a:t>инверсия</a:t>
            </a:r>
            <a:endParaRPr lang="ru-RU" sz="1400" dirty="0">
              <a:solidFill>
                <a:srgbClr val="EC7061"/>
              </a:solidFill>
              <a:latin typeface="Huawei Sans" panose="020C0503030203020204" pitchFamily="34" charset="0"/>
            </a:endParaRPr>
          </a:p>
        </p:txBody>
      </p:sp>
      <p:sp>
        <p:nvSpPr>
          <p:cNvPr id="15" name="左大括号 14"/>
          <p:cNvSpPr/>
          <p:nvPr/>
        </p:nvSpPr>
        <p:spPr>
          <a:xfrm rot="5400000">
            <a:off x="6382376" y="3825780"/>
            <a:ext cx="844294" cy="2231590"/>
          </a:xfrm>
          <a:custGeom>
            <a:avLst/>
            <a:gdLst>
              <a:gd name="connsiteX0" fmla="*/ 612069 w 612069"/>
              <a:gd name="connsiteY0" fmla="*/ 2148982 h 2148982"/>
              <a:gd name="connsiteX1" fmla="*/ 306034 w 612069"/>
              <a:gd name="connsiteY1" fmla="*/ 1851957 h 2148982"/>
              <a:gd name="connsiteX2" fmla="*/ 306035 w 612069"/>
              <a:gd name="connsiteY2" fmla="*/ 1385742 h 2148982"/>
              <a:gd name="connsiteX3" fmla="*/ 0 w 612069"/>
              <a:gd name="connsiteY3" fmla="*/ 1088717 h 2148982"/>
              <a:gd name="connsiteX4" fmla="*/ 306035 w 612069"/>
              <a:gd name="connsiteY4" fmla="*/ 791692 h 2148982"/>
              <a:gd name="connsiteX5" fmla="*/ 306035 w 612069"/>
              <a:gd name="connsiteY5" fmla="*/ 297025 h 2148982"/>
              <a:gd name="connsiteX6" fmla="*/ 612070 w 612069"/>
              <a:gd name="connsiteY6" fmla="*/ 0 h 2148982"/>
              <a:gd name="connsiteX7" fmla="*/ 612069 w 612069"/>
              <a:gd name="connsiteY7" fmla="*/ 2148982 h 2148982"/>
              <a:gd name="connsiteX0" fmla="*/ 612069 w 612069"/>
              <a:gd name="connsiteY0" fmla="*/ 2148982 h 2148982"/>
              <a:gd name="connsiteX1" fmla="*/ 306034 w 612069"/>
              <a:gd name="connsiteY1" fmla="*/ 1851957 h 2148982"/>
              <a:gd name="connsiteX2" fmla="*/ 306035 w 612069"/>
              <a:gd name="connsiteY2" fmla="*/ 1385742 h 2148982"/>
              <a:gd name="connsiteX3" fmla="*/ 0 w 612069"/>
              <a:gd name="connsiteY3" fmla="*/ 1088717 h 2148982"/>
              <a:gd name="connsiteX4" fmla="*/ 306035 w 612069"/>
              <a:gd name="connsiteY4" fmla="*/ 791692 h 2148982"/>
              <a:gd name="connsiteX5" fmla="*/ 306035 w 612069"/>
              <a:gd name="connsiteY5" fmla="*/ 297025 h 2148982"/>
              <a:gd name="connsiteX6" fmla="*/ 612070 w 612069"/>
              <a:gd name="connsiteY6" fmla="*/ 0 h 2148982"/>
              <a:gd name="connsiteX0" fmla="*/ 844298 w 844299"/>
              <a:gd name="connsiteY0" fmla="*/ 2148982 h 2148982"/>
              <a:gd name="connsiteX1" fmla="*/ 538263 w 844299"/>
              <a:gd name="connsiteY1" fmla="*/ 1851957 h 2148982"/>
              <a:gd name="connsiteX2" fmla="*/ 538264 w 844299"/>
              <a:gd name="connsiteY2" fmla="*/ 1385742 h 2148982"/>
              <a:gd name="connsiteX3" fmla="*/ 232229 w 844299"/>
              <a:gd name="connsiteY3" fmla="*/ 1088717 h 2148982"/>
              <a:gd name="connsiteX4" fmla="*/ 538264 w 844299"/>
              <a:gd name="connsiteY4" fmla="*/ 791692 h 2148982"/>
              <a:gd name="connsiteX5" fmla="*/ 538264 w 844299"/>
              <a:gd name="connsiteY5" fmla="*/ 297025 h 2148982"/>
              <a:gd name="connsiteX6" fmla="*/ 844299 w 844299"/>
              <a:gd name="connsiteY6" fmla="*/ 0 h 2148982"/>
              <a:gd name="connsiteX7" fmla="*/ 844298 w 844299"/>
              <a:gd name="connsiteY7" fmla="*/ 2148982 h 2148982"/>
              <a:gd name="connsiteX0" fmla="*/ 844298 w 844299"/>
              <a:gd name="connsiteY0" fmla="*/ 2148982 h 2148982"/>
              <a:gd name="connsiteX1" fmla="*/ 538263 w 844299"/>
              <a:gd name="connsiteY1" fmla="*/ 1851957 h 2148982"/>
              <a:gd name="connsiteX2" fmla="*/ 538264 w 844299"/>
              <a:gd name="connsiteY2" fmla="*/ 1385742 h 2148982"/>
              <a:gd name="connsiteX3" fmla="*/ 0 w 844299"/>
              <a:gd name="connsiteY3" fmla="*/ 1074202 h 2148982"/>
              <a:gd name="connsiteX4" fmla="*/ 538264 w 844299"/>
              <a:gd name="connsiteY4" fmla="*/ 791692 h 2148982"/>
              <a:gd name="connsiteX5" fmla="*/ 538264 w 844299"/>
              <a:gd name="connsiteY5" fmla="*/ 297025 h 2148982"/>
              <a:gd name="connsiteX6" fmla="*/ 844299 w 844299"/>
              <a:gd name="connsiteY6" fmla="*/ 0 h 214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4299" h="2148982" stroke="0" extrusionOk="0">
                <a:moveTo>
                  <a:pt x="844298" y="2148982"/>
                </a:moveTo>
                <a:cubicBezTo>
                  <a:pt x="675280" y="2148982"/>
                  <a:pt x="538263" y="2015999"/>
                  <a:pt x="538263" y="1851957"/>
                </a:cubicBezTo>
                <a:cubicBezTo>
                  <a:pt x="538263" y="1696552"/>
                  <a:pt x="538264" y="1541147"/>
                  <a:pt x="538264" y="1385742"/>
                </a:cubicBezTo>
                <a:cubicBezTo>
                  <a:pt x="538264" y="1221700"/>
                  <a:pt x="401247" y="1088717"/>
                  <a:pt x="232229" y="1088717"/>
                </a:cubicBezTo>
                <a:cubicBezTo>
                  <a:pt x="401247" y="1088717"/>
                  <a:pt x="538264" y="955734"/>
                  <a:pt x="538264" y="791692"/>
                </a:cubicBezTo>
                <a:lnTo>
                  <a:pt x="538264" y="297025"/>
                </a:lnTo>
                <a:cubicBezTo>
                  <a:pt x="538264" y="132983"/>
                  <a:pt x="675281" y="0"/>
                  <a:pt x="844299" y="0"/>
                </a:cubicBezTo>
                <a:cubicBezTo>
                  <a:pt x="844299" y="716327"/>
                  <a:pt x="844298" y="1432655"/>
                  <a:pt x="844298" y="2148982"/>
                </a:cubicBezTo>
                <a:close/>
              </a:path>
              <a:path w="844299" h="2148982" fill="none">
                <a:moveTo>
                  <a:pt x="844298" y="2148982"/>
                </a:moveTo>
                <a:cubicBezTo>
                  <a:pt x="675280" y="2148982"/>
                  <a:pt x="538263" y="2015999"/>
                  <a:pt x="538263" y="1851957"/>
                </a:cubicBezTo>
                <a:cubicBezTo>
                  <a:pt x="538263" y="1696552"/>
                  <a:pt x="627974" y="1515368"/>
                  <a:pt x="538264" y="1385742"/>
                </a:cubicBezTo>
                <a:cubicBezTo>
                  <a:pt x="448554" y="1256116"/>
                  <a:pt x="169018" y="1074202"/>
                  <a:pt x="0" y="1074202"/>
                </a:cubicBezTo>
                <a:cubicBezTo>
                  <a:pt x="169018" y="1074202"/>
                  <a:pt x="538264" y="955734"/>
                  <a:pt x="538264" y="791692"/>
                </a:cubicBezTo>
                <a:lnTo>
                  <a:pt x="538264" y="297025"/>
                </a:lnTo>
                <a:cubicBezTo>
                  <a:pt x="538264" y="132983"/>
                  <a:pt x="675281" y="0"/>
                  <a:pt x="844299" y="0"/>
                </a:cubicBezTo>
              </a:path>
            </a:pathLst>
          </a:custGeom>
          <a:noFill/>
          <a:ln w="1270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endParaRPr>
          </a:p>
        </p:txBody>
      </p:sp>
      <p:sp>
        <p:nvSpPr>
          <p:cNvPr id="19" name="矩形 38"/>
          <p:cNvSpPr/>
          <p:nvPr/>
        </p:nvSpPr>
        <p:spPr>
          <a:xfrm>
            <a:off x="5336275" y="4643642"/>
            <a:ext cx="1584176" cy="338554"/>
          </a:xfrm>
          <a:prstGeom prst="rect">
            <a:avLst/>
          </a:prstGeom>
        </p:spPr>
        <p:txBody>
          <a:bodyPr wrap="square">
            <a:noAutofit/>
          </a:bodyPr>
          <a:lstStyle/>
          <a:p>
            <a:pPr algn="ctr"/>
            <a:r>
              <a:rPr lang="ru-RU" sz="1400" dirty="0">
                <a:solidFill>
                  <a:srgbClr val="EC7061"/>
                </a:solidFill>
                <a:latin typeface="Huawei Sans" panose="020C0503030203020204" pitchFamily="34" charset="0"/>
              </a:rPr>
              <a:t>Вставка FFFE</a:t>
            </a:r>
          </a:p>
        </p:txBody>
      </p:sp>
      <p:sp>
        <p:nvSpPr>
          <p:cNvPr id="24" name="圆角矩形 18"/>
          <p:cNvSpPr/>
          <p:nvPr/>
        </p:nvSpPr>
        <p:spPr>
          <a:xfrm>
            <a:off x="972247" y="5913284"/>
            <a:ext cx="10067788" cy="40965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r>
              <a:rPr lang="ru-RU" dirty="0">
                <a:solidFill>
                  <a:schemeClr val="tx1"/>
                </a:solidFill>
                <a:latin typeface="Huawei Sans" panose="020C0503030203020204" pitchFamily="34" charset="0"/>
              </a:rPr>
              <a:t>EUI-64 ID (шестнадцатеричный) 3E-52-82-FF-FE-49-7E-9D</a:t>
            </a:r>
          </a:p>
        </p:txBody>
      </p:sp>
      <p:sp>
        <p:nvSpPr>
          <p:cNvPr id="20" name="Oval 4"/>
          <p:cNvSpPr>
            <a:spLocks noChangeAspect="1"/>
          </p:cNvSpPr>
          <p:nvPr/>
        </p:nvSpPr>
        <p:spPr>
          <a:xfrm>
            <a:off x="2347217" y="466082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lang="ru-RU" sz="1400" b="1" dirty="0">
                <a:solidFill>
                  <a:schemeClr val="bg1"/>
                </a:solidFill>
                <a:latin typeface="Huawei Sans" panose="020C0503030203020204" pitchFamily="34" charset="0"/>
              </a:rPr>
              <a:t>1</a:t>
            </a:r>
          </a:p>
        </p:txBody>
      </p:sp>
      <p:sp>
        <p:nvSpPr>
          <p:cNvPr id="22" name="Oval 4"/>
          <p:cNvSpPr>
            <a:spLocks noChangeAspect="1"/>
          </p:cNvSpPr>
          <p:nvPr/>
        </p:nvSpPr>
        <p:spPr>
          <a:xfrm>
            <a:off x="5213916" y="469183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lang="ru-RU" sz="1400" b="1" dirty="0">
                <a:solidFill>
                  <a:schemeClr val="bg1"/>
                </a:solidFill>
                <a:latin typeface="Huawei Sans" panose="020C0503030203020204" pitchFamily="34" charset="0"/>
              </a:rPr>
              <a:t>2</a:t>
            </a:r>
          </a:p>
        </p:txBody>
      </p:sp>
      <p:grpSp>
        <p:nvGrpSpPr>
          <p:cNvPr id="30" name="组合 29"/>
          <p:cNvGrpSpPr/>
          <p:nvPr/>
        </p:nvGrpSpPr>
        <p:grpSpPr>
          <a:xfrm>
            <a:off x="8628009" y="61992"/>
            <a:ext cx="3146738" cy="324000"/>
            <a:chOff x="8431201" y="146358"/>
            <a:chExt cx="3146738" cy="324000"/>
          </a:xfrm>
        </p:grpSpPr>
        <p:sp>
          <p:nvSpPr>
            <p:cNvPr id="31" name="五边形 30"/>
            <p:cNvSpPr/>
            <p:nvPr/>
          </p:nvSpPr>
          <p:spPr bwMode="auto">
            <a:xfrm>
              <a:off x="8431201" y="146358"/>
              <a:ext cx="1043307"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b="1" dirty="0">
                  <a:solidFill>
                    <a:srgbClr val="FFFFFF"/>
                  </a:solidFill>
                  <a:latin typeface="Huawei Sans" panose="020C0503030203020204" pitchFamily="34" charset="0"/>
                </a:rPr>
                <a:t>Индивидуальный адрес IPv6</a:t>
              </a:r>
            </a:p>
          </p:txBody>
        </p:sp>
        <p:sp>
          <p:nvSpPr>
            <p:cNvPr id="32" name="燕尾形 31"/>
            <p:cNvSpPr/>
            <p:nvPr/>
          </p:nvSpPr>
          <p:spPr bwMode="auto">
            <a:xfrm>
              <a:off x="9347925" y="146358"/>
              <a:ext cx="120481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dirty="0">
                  <a:latin typeface="Huawei Sans" panose="020C0503030203020204" pitchFamily="34" charset="0"/>
                </a:rPr>
                <a:t>Многоадресный адрес IPv6</a:t>
              </a:r>
            </a:p>
          </p:txBody>
        </p:sp>
        <p:sp>
          <p:nvSpPr>
            <p:cNvPr id="33" name="燕尾形 32"/>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ru-RU" sz="800" dirty="0" smtClean="0">
                  <a:latin typeface="Huawei Sans" panose="020C0503030203020204" pitchFamily="34" charset="0"/>
                </a:rPr>
                <a:t>Произвольный адрес </a:t>
              </a:r>
              <a:r>
                <a:rPr lang="ru-RU" sz="800" dirty="0">
                  <a:latin typeface="Huawei Sans" panose="020C0503030203020204" pitchFamily="34" charset="0"/>
                </a:rPr>
                <a:t>IPv6</a:t>
              </a:r>
            </a:p>
          </p:txBody>
        </p:sp>
      </p:grpSp>
    </p:spTree>
    <p:extLst>
      <p:ext uri="{BB962C8B-B14F-4D97-AF65-F5344CB8AC3E}">
        <p14:creationId xmlns:p14="http://schemas.microsoft.com/office/powerpoint/2010/main" val="4777994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gn="l"/>
            <a:r>
              <a:rPr lang="ru-RU" sz="1600" dirty="0">
                <a:latin typeface="Huawei Sans" panose="020C0503030203020204" pitchFamily="34" charset="0"/>
              </a:rPr>
              <a:t>GUA также называется комбинируемым GUA. Такой адрес уникален в глобальной сети и используется хостами, которым необходим доступ в Интернет. Он является аналогом публичного IPv4-адреса.</a:t>
            </a:r>
          </a:p>
          <a:p>
            <a:pPr algn="l"/>
            <a:endParaRPr lang="zh-CN" altLang="en-US" sz="16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ru-RU" dirty="0">
                <a:latin typeface="Huawei Sans" panose="020C0503030203020204" pitchFamily="34" charset="0"/>
              </a:rPr>
              <a:t>Обычный индивидуальный IPv6-адрес</a:t>
            </a:r>
          </a:p>
        </p:txBody>
      </p:sp>
      <p:sp>
        <p:nvSpPr>
          <p:cNvPr id="17" name="Rectangle 25"/>
          <p:cNvSpPr/>
          <p:nvPr/>
        </p:nvSpPr>
        <p:spPr>
          <a:xfrm>
            <a:off x="680179" y="3795983"/>
            <a:ext cx="5959985" cy="2477601"/>
          </a:xfrm>
          <a:prstGeom prst="rect">
            <a:avLst/>
          </a:prstGeom>
        </p:spPr>
        <p:txBody>
          <a:bodyPr wrap="square">
            <a:noAutofit/>
          </a:bodyPr>
          <a:lstStyle/>
          <a:p>
            <a:pPr marL="234945" indent="-234945">
              <a:lnSpc>
                <a:spcPts val="2400"/>
              </a:lnSpc>
              <a:spcAft>
                <a:spcPts val="600"/>
              </a:spcAft>
              <a:buFont typeface="Arial" panose="020B0604020202020204" pitchFamily="34" charset="0"/>
              <a:buChar char="•"/>
            </a:pPr>
            <a:r>
              <a:rPr lang="ru-RU" sz="1300" dirty="0">
                <a:latin typeface="Huawei Sans" panose="020C0503030203020204" pitchFamily="34" charset="0"/>
              </a:rPr>
              <a:t>Адрес сети и идентификатор интерфейса GUA обычно имеют длину </a:t>
            </a:r>
            <a:r>
              <a:rPr lang="ru-RU" sz="1300" dirty="0" smtClean="0">
                <a:latin typeface="Huawei Sans" panose="020C0503030203020204" pitchFamily="34" charset="0"/>
              </a:rPr>
              <a:t/>
            </a:r>
            <a:br>
              <a:rPr lang="ru-RU" sz="1300" dirty="0" smtClean="0">
                <a:latin typeface="Huawei Sans" panose="020C0503030203020204" pitchFamily="34" charset="0"/>
              </a:rPr>
            </a:br>
            <a:r>
              <a:rPr lang="ru-RU" sz="1300" dirty="0" smtClean="0">
                <a:latin typeface="Huawei Sans" panose="020C0503030203020204" pitchFamily="34" charset="0"/>
              </a:rPr>
              <a:t>64 </a:t>
            </a:r>
            <a:r>
              <a:rPr lang="ru-RU" sz="1300" dirty="0">
                <a:latin typeface="Huawei Sans" panose="020C0503030203020204" pitchFamily="34" charset="0"/>
              </a:rPr>
              <a:t>бита.</a:t>
            </a:r>
          </a:p>
          <a:p>
            <a:pPr marL="234945" indent="-234945">
              <a:lnSpc>
                <a:spcPts val="2400"/>
              </a:lnSpc>
              <a:spcAft>
                <a:spcPts val="600"/>
              </a:spcAft>
              <a:buFont typeface="Arial" panose="020B0604020202020204" pitchFamily="34" charset="0"/>
              <a:buChar char="•"/>
            </a:pPr>
            <a:r>
              <a:rPr lang="ru-RU" sz="1300" dirty="0">
                <a:latin typeface="Huawei Sans" panose="020C0503030203020204" pitchFamily="34" charset="0"/>
              </a:rPr>
              <a:t>Префикс глобальной маршрутизации: назначается организации провайдером, обычно составляет не менее 45 бит.</a:t>
            </a:r>
          </a:p>
          <a:p>
            <a:pPr marL="234945" indent="-234945">
              <a:lnSpc>
                <a:spcPts val="2400"/>
              </a:lnSpc>
              <a:spcAft>
                <a:spcPts val="600"/>
              </a:spcAft>
              <a:buFont typeface="Arial" panose="020B0604020202020204" pitchFamily="34" charset="0"/>
              <a:buChar char="•"/>
            </a:pPr>
            <a:r>
              <a:rPr lang="ru-RU" sz="1300" dirty="0">
                <a:latin typeface="Huawei Sans" panose="020C0503030203020204" pitchFamily="34" charset="0"/>
              </a:rPr>
              <a:t>Идентификатор </a:t>
            </a:r>
            <a:r>
              <a:rPr lang="ru-RU" sz="1300" dirty="0" smtClean="0">
                <a:latin typeface="Huawei Sans" panose="020C0503030203020204" pitchFamily="34" charset="0"/>
              </a:rPr>
              <a:t>подсети: организация </a:t>
            </a:r>
            <a:r>
              <a:rPr lang="ru-RU" sz="1300" dirty="0">
                <a:latin typeface="Huawei Sans" panose="020C0503030203020204" pitchFamily="34" charset="0"/>
              </a:rPr>
              <a:t>может разделить подсети в зависимости от требований сети.</a:t>
            </a:r>
          </a:p>
          <a:p>
            <a:pPr marL="234945" indent="-234945">
              <a:lnSpc>
                <a:spcPts val="2400"/>
              </a:lnSpc>
              <a:spcAft>
                <a:spcPts val="600"/>
              </a:spcAft>
              <a:buFont typeface="Arial" panose="020B0604020202020204" pitchFamily="34" charset="0"/>
              <a:buChar char="•"/>
            </a:pPr>
            <a:r>
              <a:rPr lang="ru-RU" sz="1300" dirty="0">
                <a:latin typeface="Huawei Sans" panose="020C0503030203020204" pitchFamily="34" charset="0"/>
              </a:rPr>
              <a:t>Идентификатор интерфейса: идентифицирует интерфейс устройства.</a:t>
            </a:r>
          </a:p>
        </p:txBody>
      </p:sp>
      <p:sp>
        <p:nvSpPr>
          <p:cNvPr id="23" name="矩形 9"/>
          <p:cNvSpPr/>
          <p:nvPr/>
        </p:nvSpPr>
        <p:spPr>
          <a:xfrm>
            <a:off x="731971" y="2306656"/>
            <a:ext cx="887014" cy="338554"/>
          </a:xfrm>
          <a:prstGeom prst="rect">
            <a:avLst/>
          </a:prstGeom>
        </p:spPr>
        <p:txBody>
          <a:bodyPr wrap="square">
            <a:noAutofit/>
          </a:bodyPr>
          <a:lstStyle/>
          <a:p>
            <a:r>
              <a:rPr lang="ru-RU" sz="1600" dirty="0">
                <a:latin typeface="Huawei Sans" panose="020C0503030203020204" pitchFamily="34" charset="0"/>
              </a:rPr>
              <a:t>3 бита</a:t>
            </a:r>
          </a:p>
        </p:txBody>
      </p:sp>
      <p:sp>
        <p:nvSpPr>
          <p:cNvPr id="24" name="矩形 10"/>
          <p:cNvSpPr/>
          <p:nvPr/>
        </p:nvSpPr>
        <p:spPr>
          <a:xfrm>
            <a:off x="1677784" y="2306656"/>
            <a:ext cx="813043" cy="338554"/>
          </a:xfrm>
          <a:prstGeom prst="rect">
            <a:avLst/>
          </a:prstGeom>
        </p:spPr>
        <p:txBody>
          <a:bodyPr wrap="square">
            <a:noAutofit/>
          </a:bodyPr>
          <a:lstStyle/>
          <a:p>
            <a:r>
              <a:rPr lang="ru-RU" sz="1600" dirty="0">
                <a:latin typeface="Huawei Sans" panose="020C0503030203020204" pitchFamily="34" charset="0"/>
              </a:rPr>
              <a:t>45 бит</a:t>
            </a:r>
          </a:p>
        </p:txBody>
      </p:sp>
      <p:sp>
        <p:nvSpPr>
          <p:cNvPr id="25" name="矩形 11"/>
          <p:cNvSpPr/>
          <p:nvPr/>
        </p:nvSpPr>
        <p:spPr>
          <a:xfrm>
            <a:off x="2811564" y="2306656"/>
            <a:ext cx="813043" cy="338554"/>
          </a:xfrm>
          <a:prstGeom prst="rect">
            <a:avLst/>
          </a:prstGeom>
        </p:spPr>
        <p:txBody>
          <a:bodyPr wrap="square">
            <a:noAutofit/>
          </a:bodyPr>
          <a:lstStyle/>
          <a:p>
            <a:r>
              <a:rPr lang="ru-RU" sz="1600" dirty="0">
                <a:latin typeface="Huawei Sans" panose="020C0503030203020204" pitchFamily="34" charset="0"/>
              </a:rPr>
              <a:t>16 бит</a:t>
            </a:r>
          </a:p>
        </p:txBody>
      </p:sp>
      <p:sp>
        <p:nvSpPr>
          <p:cNvPr id="26" name="矩形 12"/>
          <p:cNvSpPr/>
          <p:nvPr/>
        </p:nvSpPr>
        <p:spPr>
          <a:xfrm>
            <a:off x="4541164" y="2306656"/>
            <a:ext cx="1115357" cy="303529"/>
          </a:xfrm>
          <a:prstGeom prst="rect">
            <a:avLst/>
          </a:prstGeom>
        </p:spPr>
        <p:txBody>
          <a:bodyPr wrap="square">
            <a:noAutofit/>
          </a:bodyPr>
          <a:lstStyle/>
          <a:p>
            <a:r>
              <a:rPr lang="ru-RU" sz="1600" dirty="0">
                <a:latin typeface="Huawei Sans" panose="020C0503030203020204" pitchFamily="34" charset="0"/>
              </a:rPr>
              <a:t>64 бита</a:t>
            </a:r>
          </a:p>
        </p:txBody>
      </p:sp>
      <p:cxnSp>
        <p:nvCxnSpPr>
          <p:cNvPr id="27" name="直接连接符 32"/>
          <p:cNvCxnSpPr/>
          <p:nvPr/>
        </p:nvCxnSpPr>
        <p:spPr>
          <a:xfrm>
            <a:off x="797584" y="3268667"/>
            <a:ext cx="0" cy="3600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箭头连接符 34"/>
          <p:cNvCxnSpPr/>
          <p:nvPr/>
        </p:nvCxnSpPr>
        <p:spPr>
          <a:xfrm>
            <a:off x="813570" y="3497750"/>
            <a:ext cx="3119801" cy="0"/>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矩形 39"/>
          <p:cNvSpPr/>
          <p:nvPr/>
        </p:nvSpPr>
        <p:spPr>
          <a:xfrm>
            <a:off x="1357199" y="3200478"/>
            <a:ext cx="1563249" cy="307777"/>
          </a:xfrm>
          <a:prstGeom prst="rect">
            <a:avLst/>
          </a:prstGeom>
          <a:ln>
            <a:noFill/>
          </a:ln>
        </p:spPr>
        <p:txBody>
          <a:bodyPr wrap="square">
            <a:noAutofit/>
          </a:bodyPr>
          <a:lstStyle/>
          <a:p>
            <a:pPr algn="ctr"/>
            <a:r>
              <a:rPr lang="ru-RU" sz="1400" dirty="0">
                <a:latin typeface="Huawei Sans" panose="020C0503030203020204" pitchFamily="34" charset="0"/>
              </a:rPr>
              <a:t>Адрес сети</a:t>
            </a:r>
          </a:p>
        </p:txBody>
      </p:sp>
      <p:graphicFrame>
        <p:nvGraphicFramePr>
          <p:cNvPr id="4" name="表格 3"/>
          <p:cNvGraphicFramePr>
            <a:graphicFrameLocks noGrp="1"/>
          </p:cNvGraphicFramePr>
          <p:nvPr>
            <p:extLst>
              <p:ext uri="{D42A27DB-BD31-4B8C-83A1-F6EECF244321}">
                <p14:modId xmlns:p14="http://schemas.microsoft.com/office/powerpoint/2010/main" val="2210350452"/>
              </p:ext>
            </p:extLst>
          </p:nvPr>
        </p:nvGraphicFramePr>
        <p:xfrm>
          <a:off x="813570" y="2665362"/>
          <a:ext cx="5400001" cy="584640"/>
        </p:xfrm>
        <a:graphic>
          <a:graphicData uri="http://schemas.openxmlformats.org/drawingml/2006/table">
            <a:tbl>
              <a:tblPr firstRow="1" bandRow="1">
                <a:tableStyleId>{72833802-FEF1-4C79-8D5D-14CF1EAF98D9}</a:tableStyleId>
              </a:tblPr>
              <a:tblGrid>
                <a:gridCol w="470799">
                  <a:extLst>
                    <a:ext uri="{9D8B030D-6E8A-4147-A177-3AD203B41FA5}">
                      <a16:colId xmlns:a16="http://schemas.microsoft.com/office/drawing/2014/main" xmlns="" val="20000"/>
                    </a:ext>
                  </a:extLst>
                </a:gridCol>
                <a:gridCol w="1299174">
                  <a:extLst>
                    <a:ext uri="{9D8B030D-6E8A-4147-A177-3AD203B41FA5}">
                      <a16:colId xmlns:a16="http://schemas.microsoft.com/office/drawing/2014/main" xmlns="" val="20001"/>
                    </a:ext>
                  </a:extLst>
                </a:gridCol>
                <a:gridCol w="1320800">
                  <a:extLst>
                    <a:ext uri="{9D8B030D-6E8A-4147-A177-3AD203B41FA5}">
                      <a16:colId xmlns:a16="http://schemas.microsoft.com/office/drawing/2014/main" xmlns="" val="20002"/>
                    </a:ext>
                  </a:extLst>
                </a:gridCol>
                <a:gridCol w="2309228">
                  <a:extLst>
                    <a:ext uri="{9D8B030D-6E8A-4147-A177-3AD203B41FA5}">
                      <a16:colId xmlns:a16="http://schemas.microsoft.com/office/drawing/2014/main" xmlns="" val="20003"/>
                    </a:ext>
                  </a:extLst>
                </a:gridCol>
              </a:tblGrid>
              <a:tr h="288000">
                <a:tc>
                  <a:txBody>
                    <a:bodyPr/>
                    <a:lstStyle/>
                    <a:p>
                      <a:pPr algn="ctr"/>
                      <a:r>
                        <a:rPr lang="ru-RU" sz="1200" dirty="0">
                          <a:solidFill>
                            <a:schemeClr val="tx1"/>
                          </a:solidFill>
                          <a:latin typeface="Huawei Sans" panose="020C0503030203020204" pitchFamily="34" charset="0"/>
                        </a:rPr>
                        <a:t>001</a:t>
                      </a: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200" dirty="0">
                          <a:solidFill>
                            <a:schemeClr val="tx1"/>
                          </a:solidFill>
                          <a:latin typeface="Huawei Sans" panose="020C0503030203020204" pitchFamily="34" charset="0"/>
                        </a:rPr>
                        <a:t>Префикс глобальной маршрутизации</a:t>
                      </a: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200" dirty="0">
                          <a:solidFill>
                            <a:schemeClr val="tx1"/>
                          </a:solidFill>
                          <a:latin typeface="Huawei Sans" panose="020C0503030203020204" pitchFamily="34" charset="0"/>
                        </a:rPr>
                        <a:t>Идентификатор подсети</a:t>
                      </a: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200" dirty="0">
                          <a:solidFill>
                            <a:schemeClr val="tx1"/>
                          </a:solidFill>
                          <a:latin typeface="Huawei Sans" panose="020C0503030203020204" pitchFamily="34" charset="0"/>
                        </a:rPr>
                        <a:t>Идентификатор интерфейса</a:t>
                      </a: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cxnSp>
        <p:nvCxnSpPr>
          <p:cNvPr id="34" name="直接连接符 32"/>
          <p:cNvCxnSpPr/>
          <p:nvPr/>
        </p:nvCxnSpPr>
        <p:spPr>
          <a:xfrm>
            <a:off x="3933371" y="3305179"/>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箭头连接符 34"/>
          <p:cNvCxnSpPr/>
          <p:nvPr/>
        </p:nvCxnSpPr>
        <p:spPr>
          <a:xfrm flipV="1">
            <a:off x="3933371" y="3497750"/>
            <a:ext cx="2251317" cy="10505"/>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矩形 39"/>
          <p:cNvSpPr/>
          <p:nvPr/>
        </p:nvSpPr>
        <p:spPr>
          <a:xfrm>
            <a:off x="4204620" y="3200478"/>
            <a:ext cx="1239442" cy="307777"/>
          </a:xfrm>
          <a:prstGeom prst="rect">
            <a:avLst/>
          </a:prstGeom>
          <a:ln>
            <a:noFill/>
          </a:ln>
        </p:spPr>
        <p:txBody>
          <a:bodyPr wrap="square">
            <a:noAutofit/>
          </a:bodyPr>
          <a:lstStyle/>
          <a:p>
            <a:pPr algn="ctr"/>
            <a:r>
              <a:rPr lang="ru-RU" sz="1400" dirty="0">
                <a:latin typeface="Huawei Sans" panose="020C0503030203020204" pitchFamily="34" charset="0"/>
              </a:rPr>
              <a:t>Адрес хоста</a:t>
            </a:r>
          </a:p>
        </p:txBody>
      </p:sp>
      <p:cxnSp>
        <p:nvCxnSpPr>
          <p:cNvPr id="39" name="直接连接符 32"/>
          <p:cNvCxnSpPr/>
          <p:nvPr/>
        </p:nvCxnSpPr>
        <p:spPr>
          <a:xfrm>
            <a:off x="6201353" y="3287506"/>
            <a:ext cx="0" cy="3600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gray">
          <a:xfrm>
            <a:off x="8276386" y="2223145"/>
            <a:ext cx="1800000" cy="1033664"/>
            <a:chOff x="8269861" y="2979290"/>
            <a:chExt cx="1800000" cy="1033664"/>
          </a:xfrm>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69861" y="2979290"/>
              <a:ext cx="1800000" cy="1033664"/>
            </a:xfrm>
            <a:prstGeom prst="rect">
              <a:avLst/>
            </a:prstGeom>
          </p:spPr>
        </p:pic>
        <p:sp>
          <p:nvSpPr>
            <p:cNvPr id="5" name="文本框 4"/>
            <p:cNvSpPr txBox="1"/>
            <p:nvPr/>
          </p:nvSpPr>
          <p:spPr bwMode="gray">
            <a:xfrm>
              <a:off x="8539861" y="3140856"/>
              <a:ext cx="1408414"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2000" b="1" dirty="0">
                  <a:solidFill>
                    <a:schemeClr val="bg1"/>
                  </a:solidFill>
                  <a:latin typeface="Huawei Sans" panose="020C0503030203020204" pitchFamily="34" charset="0"/>
                </a:rPr>
                <a:t>IPv6 </a:t>
              </a:r>
            </a:p>
            <a:p>
              <a:pPr algn="ctr"/>
              <a:r>
                <a:rPr lang="ru-RU" sz="2000" b="1" dirty="0">
                  <a:solidFill>
                    <a:schemeClr val="bg1"/>
                  </a:solidFill>
                  <a:latin typeface="Huawei Sans" panose="020C0503030203020204" pitchFamily="34" charset="0"/>
                </a:rPr>
                <a:t>Интернет</a:t>
              </a:r>
            </a:p>
          </p:txBody>
        </p:sp>
      </p:grpSp>
      <p:pic>
        <p:nvPicPr>
          <p:cNvPr id="36" name="图片 35" descr="PC.png"/>
          <p:cNvPicPr>
            <a:picLocks noChangeAspect="1"/>
          </p:cNvPicPr>
          <p:nvPr/>
        </p:nvPicPr>
        <p:blipFill>
          <a:blip r:embed="rId4" cstate="print"/>
          <a:stretch>
            <a:fillRect/>
          </a:stretch>
        </p:blipFill>
        <p:spPr>
          <a:xfrm>
            <a:off x="7283629" y="5398817"/>
            <a:ext cx="539063" cy="414000"/>
          </a:xfrm>
          <a:prstGeom prst="rect">
            <a:avLst/>
          </a:prstGeom>
        </p:spPr>
      </p:pic>
      <p:pic>
        <p:nvPicPr>
          <p:cNvPr id="40" name="图片 39" descr="通用交换机.png"/>
          <p:cNvPicPr>
            <a:picLocks noChangeAspect="1"/>
          </p:cNvPicPr>
          <p:nvPr/>
        </p:nvPicPr>
        <p:blipFill>
          <a:blip r:embed="rId5" cstate="print"/>
          <a:stretch>
            <a:fillRect/>
          </a:stretch>
        </p:blipFill>
        <p:spPr>
          <a:xfrm>
            <a:off x="7283160" y="4359655"/>
            <a:ext cx="540000" cy="441818"/>
          </a:xfrm>
          <a:prstGeom prst="rect">
            <a:avLst/>
          </a:prstGeom>
        </p:spPr>
      </p:pic>
      <p:pic>
        <p:nvPicPr>
          <p:cNvPr id="41" name="图片 4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7283160" y="3582988"/>
            <a:ext cx="540000" cy="442800"/>
          </a:xfrm>
          <a:prstGeom prst="rect">
            <a:avLst/>
          </a:prstGeom>
        </p:spPr>
      </p:pic>
      <p:cxnSp>
        <p:nvCxnSpPr>
          <p:cNvPr id="8" name="直接连接符 7"/>
          <p:cNvCxnSpPr>
            <a:stCxn id="36" idx="0"/>
            <a:endCxn id="40" idx="2"/>
          </p:cNvCxnSpPr>
          <p:nvPr/>
        </p:nvCxnSpPr>
        <p:spPr>
          <a:xfrm flipH="1" flipV="1">
            <a:off x="7553160" y="4801473"/>
            <a:ext cx="1" cy="597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0" idx="0"/>
            <a:endCxn id="41" idx="2"/>
          </p:cNvCxnSpPr>
          <p:nvPr/>
        </p:nvCxnSpPr>
        <p:spPr>
          <a:xfrm flipV="1">
            <a:off x="7553160" y="4025788"/>
            <a:ext cx="0" cy="3338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1" idx="0"/>
            <a:endCxn id="35" idx="1"/>
          </p:cNvCxnSpPr>
          <p:nvPr/>
        </p:nvCxnSpPr>
        <p:spPr>
          <a:xfrm flipV="1">
            <a:off x="7553160" y="2739977"/>
            <a:ext cx="723226" cy="8430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图片 48" descr="PC.png"/>
          <p:cNvPicPr>
            <a:picLocks noChangeAspect="1"/>
          </p:cNvPicPr>
          <p:nvPr/>
        </p:nvPicPr>
        <p:blipFill>
          <a:blip r:embed="rId4" cstate="print"/>
          <a:stretch>
            <a:fillRect/>
          </a:stretch>
        </p:blipFill>
        <p:spPr>
          <a:xfrm>
            <a:off x="10530081" y="5406942"/>
            <a:ext cx="539063" cy="414000"/>
          </a:xfrm>
          <a:prstGeom prst="rect">
            <a:avLst/>
          </a:prstGeom>
        </p:spPr>
      </p:pic>
      <p:pic>
        <p:nvPicPr>
          <p:cNvPr id="50" name="图片 49" descr="通用交换机.png"/>
          <p:cNvPicPr>
            <a:picLocks noChangeAspect="1"/>
          </p:cNvPicPr>
          <p:nvPr/>
        </p:nvPicPr>
        <p:blipFill>
          <a:blip r:embed="rId5" cstate="print"/>
          <a:stretch>
            <a:fillRect/>
          </a:stretch>
        </p:blipFill>
        <p:spPr>
          <a:xfrm>
            <a:off x="10529612" y="4367780"/>
            <a:ext cx="540000" cy="441818"/>
          </a:xfrm>
          <a:prstGeom prst="rect">
            <a:avLst/>
          </a:prstGeom>
        </p:spPr>
      </p:pic>
      <p:pic>
        <p:nvPicPr>
          <p:cNvPr id="51" name="图片 5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0529612" y="3582988"/>
            <a:ext cx="540000" cy="442800"/>
          </a:xfrm>
          <a:prstGeom prst="rect">
            <a:avLst/>
          </a:prstGeom>
        </p:spPr>
      </p:pic>
      <p:cxnSp>
        <p:nvCxnSpPr>
          <p:cNvPr id="52" name="直接连接符 51"/>
          <p:cNvCxnSpPr>
            <a:stCxn id="49" idx="0"/>
            <a:endCxn id="50" idx="2"/>
          </p:cNvCxnSpPr>
          <p:nvPr/>
        </p:nvCxnSpPr>
        <p:spPr>
          <a:xfrm flipH="1" flipV="1">
            <a:off x="10799612" y="4809598"/>
            <a:ext cx="1" cy="597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0" idx="0"/>
            <a:endCxn id="51" idx="2"/>
          </p:cNvCxnSpPr>
          <p:nvPr/>
        </p:nvCxnSpPr>
        <p:spPr>
          <a:xfrm flipV="1">
            <a:off x="10799612" y="4025788"/>
            <a:ext cx="0" cy="3419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1" idx="0"/>
            <a:endCxn id="35" idx="3"/>
          </p:cNvCxnSpPr>
          <p:nvPr/>
        </p:nvCxnSpPr>
        <p:spPr>
          <a:xfrm flipH="1" flipV="1">
            <a:off x="10076386" y="2739977"/>
            <a:ext cx="723226" cy="8430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bwMode="auto">
          <a:xfrm>
            <a:off x="6971309" y="5844109"/>
            <a:ext cx="1179196"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latin typeface="Huawei Sans" panose="020C0503030203020204" pitchFamily="34" charset="0"/>
              </a:rPr>
              <a:t>2001:1::1/64</a:t>
            </a:r>
          </a:p>
        </p:txBody>
      </p:sp>
      <p:sp>
        <p:nvSpPr>
          <p:cNvPr id="57" name="文本框 56"/>
          <p:cNvSpPr txBox="1"/>
          <p:nvPr/>
        </p:nvSpPr>
        <p:spPr bwMode="auto">
          <a:xfrm>
            <a:off x="10247711" y="5852234"/>
            <a:ext cx="1179196"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latin typeface="Huawei Sans" panose="020C0503030203020204" pitchFamily="34" charset="0"/>
              </a:rPr>
              <a:t>2001:2::1/64</a:t>
            </a:r>
          </a:p>
        </p:txBody>
      </p:sp>
      <p:sp>
        <p:nvSpPr>
          <p:cNvPr id="58" name="任意多边形 57"/>
          <p:cNvSpPr/>
          <p:nvPr/>
        </p:nvSpPr>
        <p:spPr>
          <a:xfrm>
            <a:off x="7915850" y="2334158"/>
            <a:ext cx="2531574" cy="2688160"/>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540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grpSp>
        <p:nvGrpSpPr>
          <p:cNvPr id="44" name="组合 43"/>
          <p:cNvGrpSpPr/>
          <p:nvPr/>
        </p:nvGrpSpPr>
        <p:grpSpPr>
          <a:xfrm>
            <a:off x="8628009" y="61992"/>
            <a:ext cx="3146738" cy="324000"/>
            <a:chOff x="8431201" y="146358"/>
            <a:chExt cx="3146738" cy="324000"/>
          </a:xfrm>
        </p:grpSpPr>
        <p:sp>
          <p:nvSpPr>
            <p:cNvPr id="45" name="五边形 44"/>
            <p:cNvSpPr/>
            <p:nvPr/>
          </p:nvSpPr>
          <p:spPr bwMode="auto">
            <a:xfrm>
              <a:off x="8431201" y="146358"/>
              <a:ext cx="1043307"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b="1" dirty="0">
                  <a:solidFill>
                    <a:srgbClr val="FFFFFF"/>
                  </a:solidFill>
                  <a:latin typeface="Huawei Sans" panose="020C0503030203020204" pitchFamily="34" charset="0"/>
                </a:rPr>
                <a:t>Индивидуальный адрес IPv6</a:t>
              </a:r>
            </a:p>
          </p:txBody>
        </p:sp>
        <p:sp>
          <p:nvSpPr>
            <p:cNvPr id="46" name="燕尾形 45"/>
            <p:cNvSpPr/>
            <p:nvPr/>
          </p:nvSpPr>
          <p:spPr bwMode="auto">
            <a:xfrm>
              <a:off x="9347925" y="146358"/>
              <a:ext cx="120481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dirty="0">
                  <a:latin typeface="Huawei Sans" panose="020C0503030203020204" pitchFamily="34" charset="0"/>
                </a:rPr>
                <a:t>Многоадресный адрес IPv6</a:t>
              </a:r>
            </a:p>
          </p:txBody>
        </p:sp>
        <p:sp>
          <p:nvSpPr>
            <p:cNvPr id="60" name="燕尾形 59"/>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ru-RU" sz="800" dirty="0" smtClean="0">
                  <a:latin typeface="Huawei Sans" panose="020C0503030203020204" pitchFamily="34" charset="0"/>
                </a:rPr>
                <a:t>Произвольный адрес </a:t>
              </a:r>
              <a:r>
                <a:rPr lang="ru-RU" sz="800" dirty="0">
                  <a:latin typeface="Huawei Sans" panose="020C0503030203020204" pitchFamily="34" charset="0"/>
                </a:rPr>
                <a:t>IPv6</a:t>
              </a:r>
            </a:p>
          </p:txBody>
        </p:sp>
      </p:grpSp>
    </p:spTree>
    <p:extLst>
      <p:ext uri="{BB962C8B-B14F-4D97-AF65-F5344CB8AC3E}">
        <p14:creationId xmlns:p14="http://schemas.microsoft.com/office/powerpoint/2010/main" val="25574246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sz="quarter"/>
          </p:nvPr>
        </p:nvSpPr>
        <p:spPr/>
        <p:txBody>
          <a:bodyPr/>
          <a:lstStyle/>
          <a:p>
            <a:r>
              <a:rPr lang="ru-RU" dirty="0"/>
              <a:t>Основы IPv6</a:t>
            </a:r>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730020980"/>
      </p:ext>
    </p:extLst>
  </p:cSld>
  <p:clrMapOvr>
    <a:masterClrMapping/>
  </p:clrMapOvr>
  <p:transition advClick="0" advTm="8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gn="l"/>
            <a:r>
              <a:rPr lang="ru-RU" sz="1500" dirty="0">
                <a:latin typeface="Huawei Sans" panose="020C0503030203020204" pitchFamily="34" charset="0"/>
              </a:rPr>
              <a:t>ULA — это частный IPv6-адрес, который можно использовать только в сети организации. Unique-Local Unicast-адреса (ULA) используются для идентификации устройств внутри организации, поэтому пакеты, которые в качестве источника или назначения имеют этот адрес, не будут передаваться через интернет.</a:t>
            </a:r>
          </a:p>
          <a:p>
            <a:pPr algn="l"/>
            <a:endParaRPr lang="zh-CN" altLang="en-US" sz="16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ru-RU" dirty="0">
                <a:latin typeface="Huawei Sans" panose="020C0503030203020204" pitchFamily="34" charset="0"/>
              </a:rPr>
              <a:t>Обычный индивидуальный IPv6-адрес — ULA</a:t>
            </a:r>
          </a:p>
        </p:txBody>
      </p:sp>
      <p:sp>
        <p:nvSpPr>
          <p:cNvPr id="23" name="矩形 9"/>
          <p:cNvSpPr/>
          <p:nvPr/>
        </p:nvSpPr>
        <p:spPr>
          <a:xfrm>
            <a:off x="965812" y="2407966"/>
            <a:ext cx="697627" cy="338554"/>
          </a:xfrm>
          <a:prstGeom prst="rect">
            <a:avLst/>
          </a:prstGeom>
        </p:spPr>
        <p:txBody>
          <a:bodyPr wrap="square">
            <a:noAutofit/>
          </a:bodyPr>
          <a:lstStyle/>
          <a:p>
            <a:r>
              <a:rPr lang="ru-RU" sz="1600" dirty="0">
                <a:latin typeface="Huawei Sans" panose="020C0503030203020204" pitchFamily="34" charset="0"/>
              </a:rPr>
              <a:t>8 бит</a:t>
            </a:r>
          </a:p>
        </p:txBody>
      </p:sp>
      <p:sp>
        <p:nvSpPr>
          <p:cNvPr id="24" name="矩形 10"/>
          <p:cNvSpPr/>
          <p:nvPr/>
        </p:nvSpPr>
        <p:spPr>
          <a:xfrm>
            <a:off x="1951992" y="2424321"/>
            <a:ext cx="813043" cy="338554"/>
          </a:xfrm>
          <a:prstGeom prst="rect">
            <a:avLst/>
          </a:prstGeom>
        </p:spPr>
        <p:txBody>
          <a:bodyPr wrap="square">
            <a:noAutofit/>
          </a:bodyPr>
          <a:lstStyle/>
          <a:p>
            <a:r>
              <a:rPr lang="ru-RU" sz="1600" dirty="0">
                <a:latin typeface="Huawei Sans" panose="020C0503030203020204" pitchFamily="34" charset="0"/>
              </a:rPr>
              <a:t>40 бит</a:t>
            </a:r>
          </a:p>
        </p:txBody>
      </p:sp>
      <p:sp>
        <p:nvSpPr>
          <p:cNvPr id="25" name="矩形 11"/>
          <p:cNvSpPr/>
          <p:nvPr/>
        </p:nvSpPr>
        <p:spPr>
          <a:xfrm>
            <a:off x="2814887" y="2407966"/>
            <a:ext cx="813043" cy="338554"/>
          </a:xfrm>
          <a:prstGeom prst="rect">
            <a:avLst/>
          </a:prstGeom>
        </p:spPr>
        <p:txBody>
          <a:bodyPr wrap="square">
            <a:noAutofit/>
          </a:bodyPr>
          <a:lstStyle/>
          <a:p>
            <a:r>
              <a:rPr lang="ru-RU" sz="1600" dirty="0">
                <a:latin typeface="Huawei Sans" panose="020C0503030203020204" pitchFamily="34" charset="0"/>
              </a:rPr>
              <a:t>16 бит</a:t>
            </a:r>
          </a:p>
        </p:txBody>
      </p:sp>
      <p:sp>
        <p:nvSpPr>
          <p:cNvPr id="26" name="矩形 12"/>
          <p:cNvSpPr/>
          <p:nvPr/>
        </p:nvSpPr>
        <p:spPr>
          <a:xfrm>
            <a:off x="4446748" y="2407966"/>
            <a:ext cx="813043" cy="338554"/>
          </a:xfrm>
          <a:prstGeom prst="rect">
            <a:avLst/>
          </a:prstGeom>
        </p:spPr>
        <p:txBody>
          <a:bodyPr wrap="square">
            <a:noAutofit/>
          </a:bodyPr>
          <a:lstStyle/>
          <a:p>
            <a:r>
              <a:rPr lang="ru-RU" sz="1600" dirty="0">
                <a:latin typeface="Huawei Sans" panose="020C0503030203020204" pitchFamily="34" charset="0"/>
              </a:rPr>
              <a:t>64 бита</a:t>
            </a:r>
          </a:p>
        </p:txBody>
      </p:sp>
      <p:sp>
        <p:nvSpPr>
          <p:cNvPr id="30" name="Rectangle 39"/>
          <p:cNvSpPr/>
          <p:nvPr/>
        </p:nvSpPr>
        <p:spPr>
          <a:xfrm>
            <a:off x="638432" y="3841731"/>
            <a:ext cx="5393905" cy="2323713"/>
          </a:xfrm>
          <a:prstGeom prst="rect">
            <a:avLst/>
          </a:prstGeom>
        </p:spPr>
        <p:txBody>
          <a:bodyPr wrap="square">
            <a:noAutofit/>
          </a:bodyPr>
          <a:lstStyle/>
          <a:p>
            <a:pPr marL="234945" indent="-234945">
              <a:lnSpc>
                <a:spcPts val="2400"/>
              </a:lnSpc>
              <a:spcAft>
                <a:spcPts val="600"/>
              </a:spcAft>
              <a:buFont typeface="Arial" panose="020B0604020202020204" pitchFamily="34" charset="0"/>
              <a:buChar char="•"/>
            </a:pPr>
            <a:r>
              <a:rPr lang="ru-RU" sz="1300" dirty="0">
                <a:latin typeface="Huawei Sans" panose="020C0503030203020204" pitchFamily="34" charset="0"/>
              </a:rPr>
              <a:t>В ULA используется сегмент FC00::/7, в настоящее время используется сегмент FD00::/8. FC00::/8 – зарезервирован для будущих применений.</a:t>
            </a:r>
          </a:p>
          <a:p>
            <a:pPr marL="234945" indent="-234945">
              <a:lnSpc>
                <a:spcPts val="2400"/>
              </a:lnSpc>
              <a:spcAft>
                <a:spcPts val="600"/>
              </a:spcAft>
              <a:buFont typeface="Arial" panose="020B0604020202020204" pitchFamily="34" charset="0"/>
              <a:buChar char="•"/>
            </a:pPr>
            <a:r>
              <a:rPr lang="ru-RU" sz="1300" dirty="0">
                <a:latin typeface="Huawei Sans" panose="020C0503030203020204" pitchFamily="34" charset="0"/>
              </a:rPr>
              <a:t>Хотя ULA действителен только в ограниченном диапазоне, он также имеет глобально уникальный префикс (сгенерированный с использованием псевдослучайного алгоритма, который обеспечивает высокую вероятность его уникальности.)</a:t>
            </a:r>
          </a:p>
        </p:txBody>
      </p:sp>
      <p:graphicFrame>
        <p:nvGraphicFramePr>
          <p:cNvPr id="32" name="表格 31"/>
          <p:cNvGraphicFramePr>
            <a:graphicFrameLocks noGrp="1"/>
          </p:cNvGraphicFramePr>
          <p:nvPr>
            <p:extLst>
              <p:ext uri="{D42A27DB-BD31-4B8C-83A1-F6EECF244321}">
                <p14:modId xmlns:p14="http://schemas.microsoft.com/office/powerpoint/2010/main" val="3519409501"/>
              </p:ext>
            </p:extLst>
          </p:nvPr>
        </p:nvGraphicFramePr>
        <p:xfrm>
          <a:off x="813570" y="2743905"/>
          <a:ext cx="5400001" cy="340800"/>
        </p:xfrm>
        <a:graphic>
          <a:graphicData uri="http://schemas.openxmlformats.org/drawingml/2006/table">
            <a:tbl>
              <a:tblPr firstRow="1" bandRow="1">
                <a:tableStyleId>{72833802-FEF1-4C79-8D5D-14CF1EAF98D9}</a:tableStyleId>
              </a:tblPr>
              <a:tblGrid>
                <a:gridCol w="884601">
                  <a:extLst>
                    <a:ext uri="{9D8B030D-6E8A-4147-A177-3AD203B41FA5}">
                      <a16:colId xmlns:a16="http://schemas.microsoft.com/office/drawing/2014/main" xmlns="" val="20000"/>
                    </a:ext>
                  </a:extLst>
                </a:gridCol>
                <a:gridCol w="1103086">
                  <a:extLst>
                    <a:ext uri="{9D8B030D-6E8A-4147-A177-3AD203B41FA5}">
                      <a16:colId xmlns:a16="http://schemas.microsoft.com/office/drawing/2014/main" xmlns="" val="20001"/>
                    </a:ext>
                  </a:extLst>
                </a:gridCol>
                <a:gridCol w="1132114">
                  <a:extLst>
                    <a:ext uri="{9D8B030D-6E8A-4147-A177-3AD203B41FA5}">
                      <a16:colId xmlns:a16="http://schemas.microsoft.com/office/drawing/2014/main" xmlns="" val="20002"/>
                    </a:ext>
                  </a:extLst>
                </a:gridCol>
                <a:gridCol w="2280200">
                  <a:extLst>
                    <a:ext uri="{9D8B030D-6E8A-4147-A177-3AD203B41FA5}">
                      <a16:colId xmlns:a16="http://schemas.microsoft.com/office/drawing/2014/main" xmlns="" val="20003"/>
                    </a:ext>
                  </a:extLst>
                </a:gridCol>
              </a:tblGrid>
              <a:tr h="288000">
                <a:tc>
                  <a:txBody>
                    <a:bodyPr/>
                    <a:lstStyle/>
                    <a:p>
                      <a:pPr algn="ctr"/>
                      <a:r>
                        <a:rPr lang="ru-RU" sz="1000" dirty="0">
                          <a:solidFill>
                            <a:schemeClr val="tx1"/>
                          </a:solidFill>
                          <a:latin typeface="Huawei Sans" panose="020C0503030203020204" pitchFamily="34" charset="0"/>
                        </a:rPr>
                        <a:t>1111 1101</a:t>
                      </a: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000" dirty="0">
                          <a:solidFill>
                            <a:schemeClr val="tx1"/>
                          </a:solidFill>
                          <a:latin typeface="Huawei Sans" panose="020C0503030203020204" pitchFamily="34" charset="0"/>
                        </a:rPr>
                        <a:t>Глобальный идентификатор</a:t>
                      </a: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000" dirty="0">
                          <a:solidFill>
                            <a:schemeClr val="tx1"/>
                          </a:solidFill>
                          <a:latin typeface="Huawei Sans" panose="020C0503030203020204" pitchFamily="34" charset="0"/>
                        </a:rPr>
                        <a:t>Идентификатор подсети</a:t>
                      </a: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000" dirty="0">
                          <a:solidFill>
                            <a:schemeClr val="tx1"/>
                          </a:solidFill>
                          <a:latin typeface="Huawei Sans" panose="020C0503030203020204" pitchFamily="34" charset="0"/>
                        </a:rPr>
                        <a:t>Идентификатор интерфейса</a:t>
                      </a: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pic>
        <p:nvPicPr>
          <p:cNvPr id="34" name="图片 33" descr="打印机.png"/>
          <p:cNvPicPr>
            <a:picLocks noChangeAspect="1"/>
          </p:cNvPicPr>
          <p:nvPr/>
        </p:nvPicPr>
        <p:blipFill>
          <a:blip r:embed="rId3" cstate="print"/>
          <a:stretch>
            <a:fillRect/>
          </a:stretch>
        </p:blipFill>
        <p:spPr>
          <a:xfrm>
            <a:off x="6513861" y="5410605"/>
            <a:ext cx="538191" cy="428400"/>
          </a:xfrm>
          <a:prstGeom prst="rect">
            <a:avLst/>
          </a:prstGeom>
        </p:spPr>
      </p:pic>
      <p:grpSp>
        <p:nvGrpSpPr>
          <p:cNvPr id="36" name="组合 35"/>
          <p:cNvGrpSpPr/>
          <p:nvPr/>
        </p:nvGrpSpPr>
        <p:grpSpPr bwMode="gray">
          <a:xfrm>
            <a:off x="8276386" y="2223145"/>
            <a:ext cx="1800000" cy="1033664"/>
            <a:chOff x="8269861" y="2979290"/>
            <a:chExt cx="1800000" cy="1033664"/>
          </a:xfrm>
        </p:grpSpPr>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269861" y="2979290"/>
              <a:ext cx="1800000" cy="1033664"/>
            </a:xfrm>
            <a:prstGeom prst="rect">
              <a:avLst/>
            </a:prstGeom>
          </p:spPr>
        </p:pic>
        <p:sp>
          <p:nvSpPr>
            <p:cNvPr id="38" name="文本框 37"/>
            <p:cNvSpPr txBox="1"/>
            <p:nvPr/>
          </p:nvSpPr>
          <p:spPr bwMode="gray">
            <a:xfrm>
              <a:off x="8500415" y="3140856"/>
              <a:ext cx="1401307"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2000" b="1" dirty="0">
                  <a:solidFill>
                    <a:schemeClr val="bg1"/>
                  </a:solidFill>
                  <a:latin typeface="Huawei Sans" panose="020C0503030203020204" pitchFamily="34" charset="0"/>
                </a:rPr>
                <a:t>IPv6 </a:t>
              </a:r>
            </a:p>
            <a:p>
              <a:pPr algn="ctr"/>
              <a:r>
                <a:rPr lang="ru-RU" sz="2000" b="1" dirty="0">
                  <a:solidFill>
                    <a:schemeClr val="bg1"/>
                  </a:solidFill>
                  <a:latin typeface="Huawei Sans" panose="020C0503030203020204" pitchFamily="34" charset="0"/>
                </a:rPr>
                <a:t>Интернет</a:t>
              </a:r>
            </a:p>
          </p:txBody>
        </p:sp>
      </p:grpSp>
      <p:pic>
        <p:nvPicPr>
          <p:cNvPr id="39" name="图片 38" descr="PC.png"/>
          <p:cNvPicPr>
            <a:picLocks noChangeAspect="1"/>
          </p:cNvPicPr>
          <p:nvPr/>
        </p:nvPicPr>
        <p:blipFill>
          <a:blip r:embed="rId5" cstate="print"/>
          <a:stretch>
            <a:fillRect/>
          </a:stretch>
        </p:blipFill>
        <p:spPr>
          <a:xfrm>
            <a:off x="8028434" y="5441694"/>
            <a:ext cx="539063" cy="414000"/>
          </a:xfrm>
          <a:prstGeom prst="rect">
            <a:avLst/>
          </a:prstGeom>
        </p:spPr>
      </p:pic>
      <p:pic>
        <p:nvPicPr>
          <p:cNvPr id="40" name="图片 39" descr="通用交换机.png"/>
          <p:cNvPicPr>
            <a:picLocks noChangeAspect="1"/>
          </p:cNvPicPr>
          <p:nvPr/>
        </p:nvPicPr>
        <p:blipFill>
          <a:blip r:embed="rId6" cstate="print"/>
          <a:stretch>
            <a:fillRect/>
          </a:stretch>
        </p:blipFill>
        <p:spPr>
          <a:xfrm>
            <a:off x="8027965" y="4383482"/>
            <a:ext cx="540000" cy="441818"/>
          </a:xfrm>
          <a:prstGeom prst="rect">
            <a:avLst/>
          </a:prstGeom>
        </p:spPr>
      </p:pic>
      <p:pic>
        <p:nvPicPr>
          <p:cNvPr id="41" name="图片 40"/>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7283160" y="3582988"/>
            <a:ext cx="540000" cy="442800"/>
          </a:xfrm>
          <a:prstGeom prst="rect">
            <a:avLst/>
          </a:prstGeom>
        </p:spPr>
      </p:pic>
      <p:cxnSp>
        <p:nvCxnSpPr>
          <p:cNvPr id="42" name="直接连接符 41"/>
          <p:cNvCxnSpPr>
            <a:stCxn id="39" idx="0"/>
            <a:endCxn id="40" idx="2"/>
          </p:cNvCxnSpPr>
          <p:nvPr/>
        </p:nvCxnSpPr>
        <p:spPr>
          <a:xfrm flipH="1" flipV="1">
            <a:off x="8297965" y="4825300"/>
            <a:ext cx="1" cy="6163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0" idx="0"/>
            <a:endCxn id="41" idx="2"/>
          </p:cNvCxnSpPr>
          <p:nvPr/>
        </p:nvCxnSpPr>
        <p:spPr>
          <a:xfrm flipH="1" flipV="1">
            <a:off x="7553160" y="4025788"/>
            <a:ext cx="744805" cy="3576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1" idx="0"/>
            <a:endCxn id="37" idx="1"/>
          </p:cNvCxnSpPr>
          <p:nvPr/>
        </p:nvCxnSpPr>
        <p:spPr>
          <a:xfrm flipV="1">
            <a:off x="7553160" y="2739977"/>
            <a:ext cx="723226" cy="8430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5" name="图片 44" descr="PC.png"/>
          <p:cNvPicPr>
            <a:picLocks noChangeAspect="1"/>
          </p:cNvPicPr>
          <p:nvPr/>
        </p:nvPicPr>
        <p:blipFill>
          <a:blip r:embed="rId5" cstate="print"/>
          <a:stretch>
            <a:fillRect/>
          </a:stretch>
        </p:blipFill>
        <p:spPr>
          <a:xfrm>
            <a:off x="10530081" y="5406942"/>
            <a:ext cx="539063" cy="414000"/>
          </a:xfrm>
          <a:prstGeom prst="rect">
            <a:avLst/>
          </a:prstGeom>
        </p:spPr>
      </p:pic>
      <p:pic>
        <p:nvPicPr>
          <p:cNvPr id="46" name="图片 45" descr="通用交换机.png"/>
          <p:cNvPicPr>
            <a:picLocks noChangeAspect="1"/>
          </p:cNvPicPr>
          <p:nvPr/>
        </p:nvPicPr>
        <p:blipFill>
          <a:blip r:embed="rId6" cstate="print"/>
          <a:stretch>
            <a:fillRect/>
          </a:stretch>
        </p:blipFill>
        <p:spPr>
          <a:xfrm>
            <a:off x="10529612" y="4367780"/>
            <a:ext cx="540000" cy="441818"/>
          </a:xfrm>
          <a:prstGeom prst="rect">
            <a:avLst/>
          </a:prstGeom>
        </p:spPr>
      </p:pic>
      <p:pic>
        <p:nvPicPr>
          <p:cNvPr id="47" name="图片 46"/>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10529612" y="3582988"/>
            <a:ext cx="540000" cy="442800"/>
          </a:xfrm>
          <a:prstGeom prst="rect">
            <a:avLst/>
          </a:prstGeom>
        </p:spPr>
      </p:pic>
      <p:cxnSp>
        <p:nvCxnSpPr>
          <p:cNvPr id="48" name="直接连接符 47"/>
          <p:cNvCxnSpPr>
            <a:stCxn id="45" idx="0"/>
            <a:endCxn id="46" idx="2"/>
          </p:cNvCxnSpPr>
          <p:nvPr/>
        </p:nvCxnSpPr>
        <p:spPr>
          <a:xfrm flipH="1" flipV="1">
            <a:off x="10799612" y="4809598"/>
            <a:ext cx="1" cy="597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6" idx="0"/>
            <a:endCxn id="47" idx="2"/>
          </p:cNvCxnSpPr>
          <p:nvPr/>
        </p:nvCxnSpPr>
        <p:spPr>
          <a:xfrm flipV="1">
            <a:off x="10799612" y="4025788"/>
            <a:ext cx="0" cy="3419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7" idx="0"/>
            <a:endCxn id="37" idx="3"/>
          </p:cNvCxnSpPr>
          <p:nvPr/>
        </p:nvCxnSpPr>
        <p:spPr>
          <a:xfrm flipH="1" flipV="1">
            <a:off x="10076386" y="2739977"/>
            <a:ext cx="723226" cy="8430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descr="通用交换机.png"/>
          <p:cNvPicPr>
            <a:picLocks noChangeAspect="1"/>
          </p:cNvPicPr>
          <p:nvPr/>
        </p:nvPicPr>
        <p:blipFill>
          <a:blip r:embed="rId6" cstate="print"/>
          <a:stretch>
            <a:fillRect/>
          </a:stretch>
        </p:blipFill>
        <p:spPr>
          <a:xfrm>
            <a:off x="6521982" y="4383482"/>
            <a:ext cx="540000" cy="441818"/>
          </a:xfrm>
          <a:prstGeom prst="rect">
            <a:avLst/>
          </a:prstGeom>
        </p:spPr>
      </p:pic>
      <p:cxnSp>
        <p:nvCxnSpPr>
          <p:cNvPr id="57" name="直接连接符 56"/>
          <p:cNvCxnSpPr>
            <a:stCxn id="34" idx="0"/>
            <a:endCxn id="56" idx="2"/>
          </p:cNvCxnSpPr>
          <p:nvPr/>
        </p:nvCxnSpPr>
        <p:spPr>
          <a:xfrm flipV="1">
            <a:off x="6782957" y="4825300"/>
            <a:ext cx="9025" cy="5853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6" idx="0"/>
            <a:endCxn id="41" idx="2"/>
          </p:cNvCxnSpPr>
          <p:nvPr/>
        </p:nvCxnSpPr>
        <p:spPr>
          <a:xfrm flipV="1">
            <a:off x="6791982" y="4025788"/>
            <a:ext cx="761178" cy="3576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任意多边形 58"/>
          <p:cNvSpPr/>
          <p:nvPr/>
        </p:nvSpPr>
        <p:spPr>
          <a:xfrm>
            <a:off x="6872670" y="3934454"/>
            <a:ext cx="1344606" cy="1199043"/>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3175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sp>
        <p:nvSpPr>
          <p:cNvPr id="62" name="文本框 61"/>
          <p:cNvSpPr txBox="1"/>
          <p:nvPr/>
        </p:nvSpPr>
        <p:spPr bwMode="auto">
          <a:xfrm>
            <a:off x="5449750" y="5852423"/>
            <a:ext cx="2103409"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latin typeface="Huawei Sans" panose="020C0503030203020204" pitchFamily="34" charset="0"/>
              </a:rPr>
              <a:t>FD00:1AC0:872E::1/64</a:t>
            </a:r>
          </a:p>
        </p:txBody>
      </p:sp>
      <p:sp>
        <p:nvSpPr>
          <p:cNvPr id="63" name="文本框 62"/>
          <p:cNvSpPr txBox="1"/>
          <p:nvPr/>
        </p:nvSpPr>
        <p:spPr bwMode="auto">
          <a:xfrm>
            <a:off x="7642996" y="5855694"/>
            <a:ext cx="2028320" cy="24957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latin typeface="Huawei Sans" panose="020C0503030203020204" pitchFamily="34" charset="0"/>
              </a:rPr>
              <a:t>FD00:1AC0:872E::2/64</a:t>
            </a:r>
          </a:p>
        </p:txBody>
      </p:sp>
      <p:sp>
        <p:nvSpPr>
          <p:cNvPr id="64" name="文本框 63"/>
          <p:cNvSpPr txBox="1"/>
          <p:nvPr/>
        </p:nvSpPr>
        <p:spPr bwMode="auto">
          <a:xfrm>
            <a:off x="9876693" y="5839005"/>
            <a:ext cx="2103523" cy="28185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latin typeface="Huawei Sans" panose="020C0503030203020204" pitchFamily="34" charset="0"/>
              </a:rPr>
              <a:t>FD00:2BE1:2320::1/64</a:t>
            </a:r>
          </a:p>
        </p:txBody>
      </p:sp>
      <p:sp>
        <p:nvSpPr>
          <p:cNvPr id="65" name="任意多边形 64"/>
          <p:cNvSpPr/>
          <p:nvPr/>
        </p:nvSpPr>
        <p:spPr>
          <a:xfrm>
            <a:off x="7266896" y="3146574"/>
            <a:ext cx="3306253" cy="2045547"/>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8575">
            <a:solidFill>
              <a:srgbClr val="00B0F0"/>
            </a:solidFill>
            <a:prstDash val="dashDot"/>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sp>
        <p:nvSpPr>
          <p:cNvPr id="69" name="矩形 30"/>
          <p:cNvSpPr/>
          <p:nvPr/>
        </p:nvSpPr>
        <p:spPr>
          <a:xfrm>
            <a:off x="711730" y="3296557"/>
            <a:ext cx="3817071" cy="307777"/>
          </a:xfrm>
          <a:prstGeom prst="rect">
            <a:avLst/>
          </a:prstGeom>
        </p:spPr>
        <p:txBody>
          <a:bodyPr wrap="square">
            <a:noAutofit/>
          </a:bodyPr>
          <a:lstStyle/>
          <a:p>
            <a:pPr algn="ctr"/>
            <a:r>
              <a:rPr lang="ru-RU" sz="1400" dirty="0">
                <a:latin typeface="Huawei Sans" panose="020C0503030203020204" pitchFamily="34" charset="0"/>
              </a:rPr>
              <a:t>Сгенерирован с использованием </a:t>
            </a:r>
          </a:p>
          <a:p>
            <a:pPr algn="ctr"/>
            <a:r>
              <a:rPr lang="ru-RU" sz="1400" dirty="0">
                <a:latin typeface="Huawei Sans" panose="020C0503030203020204" pitchFamily="34" charset="0"/>
              </a:rPr>
              <a:t>псевдослучайного алгоритма</a:t>
            </a:r>
          </a:p>
        </p:txBody>
      </p:sp>
      <p:grpSp>
        <p:nvGrpSpPr>
          <p:cNvPr id="50" name="组合 28"/>
          <p:cNvGrpSpPr>
            <a:grpSpLocks noChangeAspect="1"/>
          </p:cNvGrpSpPr>
          <p:nvPr/>
        </p:nvGrpSpPr>
        <p:grpSpPr>
          <a:xfrm>
            <a:off x="8805236" y="3010077"/>
            <a:ext cx="288969" cy="288969"/>
            <a:chOff x="5076056" y="3356992"/>
            <a:chExt cx="436268" cy="436268"/>
          </a:xfrm>
        </p:grpSpPr>
        <p:sp>
          <p:nvSpPr>
            <p:cNvPr id="52" name="椭圆 27"/>
            <p:cNvSpPr/>
            <p:nvPr/>
          </p:nvSpPr>
          <p:spPr bwMode="auto">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base" latinLnBrk="0" hangingPunct="0">
                <a:lnSpc>
                  <a:spcPct val="100000"/>
                </a:lnSpc>
                <a:spcBef>
                  <a:spcPct val="0"/>
                </a:spcBef>
                <a:spcAft>
                  <a:spcPct val="0"/>
                </a:spcAft>
                <a:buClrTx/>
                <a:buSzTx/>
                <a:buFontTx/>
                <a:buNone/>
                <a:tabLst/>
                <a:defRPr/>
              </a:pPr>
              <a:endParaRPr kumimoji="0" lang="zh-CN" altLang="en-US" sz="21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3" name="禁止符 23"/>
            <p:cNvSpPr/>
            <p:nvPr/>
          </p:nvSpPr>
          <p:spPr>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EC7061"/>
                </a:solidFill>
                <a:effectLst/>
                <a:uLnTx/>
                <a:uFillTx/>
                <a:latin typeface="Huawei Sans" panose="020C0503030203020204" pitchFamily="34" charset="0"/>
                <a:ea typeface="方正兰亭黑简体"/>
                <a:cs typeface="+mn-cs"/>
                <a:sym typeface="Huawei Sans" panose="020C0503030203020204" pitchFamily="34" charset="0"/>
              </a:endParaRPr>
            </a:p>
          </p:txBody>
        </p:sp>
      </p:grpSp>
      <p:grpSp>
        <p:nvGrpSpPr>
          <p:cNvPr id="66" name="组合 65"/>
          <p:cNvGrpSpPr/>
          <p:nvPr/>
        </p:nvGrpSpPr>
        <p:grpSpPr>
          <a:xfrm>
            <a:off x="8628009" y="61992"/>
            <a:ext cx="3146738" cy="324000"/>
            <a:chOff x="8431201" y="146358"/>
            <a:chExt cx="3146738" cy="324000"/>
          </a:xfrm>
        </p:grpSpPr>
        <p:sp>
          <p:nvSpPr>
            <p:cNvPr id="67" name="五边形 66"/>
            <p:cNvSpPr/>
            <p:nvPr/>
          </p:nvSpPr>
          <p:spPr bwMode="auto">
            <a:xfrm>
              <a:off x="8431201" y="146358"/>
              <a:ext cx="1043307"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b="1" dirty="0">
                  <a:solidFill>
                    <a:srgbClr val="FFFFFF"/>
                  </a:solidFill>
                  <a:latin typeface="Huawei Sans" panose="020C0503030203020204" pitchFamily="34" charset="0"/>
                </a:rPr>
                <a:t>Индивидуальный адрес IPv6</a:t>
              </a:r>
            </a:p>
          </p:txBody>
        </p:sp>
        <p:sp>
          <p:nvSpPr>
            <p:cNvPr id="68" name="燕尾形 67"/>
            <p:cNvSpPr/>
            <p:nvPr/>
          </p:nvSpPr>
          <p:spPr bwMode="auto">
            <a:xfrm>
              <a:off x="9347925" y="146358"/>
              <a:ext cx="120481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dirty="0">
                  <a:latin typeface="Huawei Sans" panose="020C0503030203020204" pitchFamily="34" charset="0"/>
                </a:rPr>
                <a:t>Многоадресный адрес IPv6</a:t>
              </a:r>
            </a:p>
          </p:txBody>
        </p:sp>
        <p:sp>
          <p:nvSpPr>
            <p:cNvPr id="70" name="燕尾形 69"/>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ru-RU" sz="800" dirty="0" smtClean="0">
                  <a:latin typeface="Huawei Sans" panose="020C0503030203020204" pitchFamily="34" charset="0"/>
                </a:rPr>
                <a:t>Произвольный адрес </a:t>
              </a:r>
              <a:r>
                <a:rPr lang="ru-RU" sz="800" dirty="0">
                  <a:latin typeface="Huawei Sans" panose="020C0503030203020204" pitchFamily="34" charset="0"/>
                </a:rPr>
                <a:t>IPv6</a:t>
              </a:r>
            </a:p>
          </p:txBody>
        </p:sp>
      </p:grpSp>
      <p:cxnSp>
        <p:nvCxnSpPr>
          <p:cNvPr id="5" name="直接箭头连接符 4"/>
          <p:cNvCxnSpPr/>
          <p:nvPr/>
        </p:nvCxnSpPr>
        <p:spPr>
          <a:xfrm flipV="1">
            <a:off x="2367185" y="3202247"/>
            <a:ext cx="0" cy="2286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88541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gn="l"/>
            <a:r>
              <a:rPr lang="ru-RU" sz="1800" dirty="0">
                <a:latin typeface="Huawei Sans" panose="020C0503030203020204" pitchFamily="34" charset="0"/>
              </a:rPr>
              <a:t>LLA — это еще один тип IPv6-адреса с ограниченной областью применения. Допустимый диапазон LLA — это локальная ссылка с префиксом FE80::/10.</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a:xfrm>
            <a:off x="1594800" y="554365"/>
            <a:ext cx="9831600" cy="640800"/>
          </a:xfrm>
        </p:spPr>
        <p:txBody>
          <a:bodyPr wrap="square">
            <a:noAutofit/>
          </a:bodyPr>
          <a:lstStyle/>
          <a:p>
            <a:r>
              <a:rPr lang="ru-RU" dirty="0">
                <a:latin typeface="Huawei Sans" panose="020C0503030203020204" pitchFamily="34" charset="0"/>
              </a:rPr>
              <a:t>Обычный индивидуальный IPv6-адрес — LLA</a:t>
            </a:r>
          </a:p>
        </p:txBody>
      </p:sp>
      <p:sp>
        <p:nvSpPr>
          <p:cNvPr id="54" name="矩形 7"/>
          <p:cNvSpPr/>
          <p:nvPr/>
        </p:nvSpPr>
        <p:spPr>
          <a:xfrm>
            <a:off x="1086822" y="2359622"/>
            <a:ext cx="839475" cy="543280"/>
          </a:xfrm>
          <a:prstGeom prst="rect">
            <a:avLst/>
          </a:prstGeom>
        </p:spPr>
        <p:txBody>
          <a:bodyPr wrap="square">
            <a:noAutofit/>
          </a:bodyPr>
          <a:lstStyle/>
          <a:p>
            <a:pPr algn="ctr"/>
            <a:r>
              <a:rPr lang="ru-RU" sz="1600" dirty="0">
                <a:latin typeface="Huawei Sans" panose="020C0503030203020204" pitchFamily="34" charset="0"/>
              </a:rPr>
              <a:t>10 бит</a:t>
            </a:r>
          </a:p>
        </p:txBody>
      </p:sp>
      <p:sp>
        <p:nvSpPr>
          <p:cNvPr id="55" name="矩形 8"/>
          <p:cNvSpPr/>
          <p:nvPr/>
        </p:nvSpPr>
        <p:spPr>
          <a:xfrm>
            <a:off x="2412963" y="2368995"/>
            <a:ext cx="1012858" cy="435029"/>
          </a:xfrm>
          <a:prstGeom prst="rect">
            <a:avLst/>
          </a:prstGeom>
        </p:spPr>
        <p:txBody>
          <a:bodyPr wrap="square">
            <a:noAutofit/>
          </a:bodyPr>
          <a:lstStyle/>
          <a:p>
            <a:pPr algn="ctr"/>
            <a:r>
              <a:rPr lang="ru-RU" sz="1600" dirty="0">
                <a:latin typeface="Huawei Sans" panose="020C0503030203020204" pitchFamily="34" charset="0"/>
              </a:rPr>
              <a:t>54 бита</a:t>
            </a:r>
          </a:p>
        </p:txBody>
      </p:sp>
      <p:sp>
        <p:nvSpPr>
          <p:cNvPr id="56" name="矩形 10"/>
          <p:cNvSpPr/>
          <p:nvPr/>
        </p:nvSpPr>
        <p:spPr>
          <a:xfrm>
            <a:off x="4458617" y="2368995"/>
            <a:ext cx="985253" cy="426811"/>
          </a:xfrm>
          <a:prstGeom prst="rect">
            <a:avLst/>
          </a:prstGeom>
        </p:spPr>
        <p:txBody>
          <a:bodyPr wrap="square">
            <a:noAutofit/>
          </a:bodyPr>
          <a:lstStyle/>
          <a:p>
            <a:pPr algn="ctr"/>
            <a:r>
              <a:rPr lang="ru-RU" sz="1600" dirty="0">
                <a:latin typeface="Huawei Sans" panose="020C0503030203020204" pitchFamily="34" charset="0"/>
              </a:rPr>
              <a:t>64 бита</a:t>
            </a:r>
          </a:p>
        </p:txBody>
      </p:sp>
      <p:sp>
        <p:nvSpPr>
          <p:cNvPr id="59" name="Rectangle 86"/>
          <p:cNvSpPr/>
          <p:nvPr/>
        </p:nvSpPr>
        <p:spPr>
          <a:xfrm>
            <a:off x="674562" y="3564335"/>
            <a:ext cx="5575091" cy="2256607"/>
          </a:xfrm>
          <a:prstGeom prst="rect">
            <a:avLst/>
          </a:prstGeom>
        </p:spPr>
        <p:txBody>
          <a:bodyPr wrap="square">
            <a:noAutofit/>
          </a:bodyPr>
          <a:lstStyle/>
          <a:p>
            <a:pPr marL="234945" indent="-234945">
              <a:lnSpc>
                <a:spcPts val="2400"/>
              </a:lnSpc>
              <a:spcAft>
                <a:spcPts val="600"/>
              </a:spcAft>
              <a:buFont typeface="Arial" panose="020B0604020202020204" pitchFamily="34" charset="0"/>
              <a:buChar char="•"/>
            </a:pPr>
            <a:r>
              <a:rPr lang="ru-RU" sz="1200" dirty="0">
                <a:latin typeface="Huawei Sans" panose="020C0503030203020204" pitchFamily="34" charset="0"/>
              </a:rPr>
              <a:t>LLA используется для взаимодействия по каналу связи, например, во время IPv6 SLAAC и обнаружения соседей IPv6.</a:t>
            </a:r>
          </a:p>
          <a:p>
            <a:pPr marL="234945" indent="-234945">
              <a:lnSpc>
                <a:spcPts val="2400"/>
              </a:lnSpc>
              <a:spcAft>
                <a:spcPts val="600"/>
              </a:spcAft>
              <a:buFont typeface="Arial" panose="020B0604020202020204" pitchFamily="34" charset="0"/>
              <a:buChar char="•"/>
            </a:pPr>
            <a:r>
              <a:rPr lang="ru-RU" sz="1200" dirty="0">
                <a:latin typeface="Huawei Sans" panose="020C0503030203020204" pitchFamily="34" charset="0"/>
              </a:rPr>
              <a:t>Маршрутизаторы (коммутаторы 3-го уровня) не передают пакеты с LLA-адресами, указанными в качестве источника или назначения, через другие линии связи. Другими словами, LLA-адреса используются только в пределах линии связи.</a:t>
            </a:r>
          </a:p>
          <a:p>
            <a:pPr marL="234945" indent="-234945">
              <a:lnSpc>
                <a:spcPts val="2400"/>
              </a:lnSpc>
              <a:spcAft>
                <a:spcPts val="600"/>
              </a:spcAft>
              <a:buFont typeface="Arial" panose="020B0604020202020204" pitchFamily="34" charset="0"/>
              <a:buChar char="•"/>
            </a:pPr>
            <a:r>
              <a:rPr lang="ru-RU" sz="1200" dirty="0">
                <a:latin typeface="Huawei Sans" panose="020C0503030203020204" pitchFamily="34" charset="0"/>
              </a:rPr>
              <a:t>Каждый интерфейс IPv6 имеет LLA. Устройства Huawei поддерживают автоматическое создание и ручную настройку LLA.</a:t>
            </a:r>
          </a:p>
        </p:txBody>
      </p:sp>
      <p:graphicFrame>
        <p:nvGraphicFramePr>
          <p:cNvPr id="19" name="表格 18"/>
          <p:cNvGraphicFramePr>
            <a:graphicFrameLocks noGrp="1"/>
          </p:cNvGraphicFramePr>
          <p:nvPr>
            <p:extLst>
              <p:ext uri="{D42A27DB-BD31-4B8C-83A1-F6EECF244321}">
                <p14:modId xmlns:p14="http://schemas.microsoft.com/office/powerpoint/2010/main" val="696670981"/>
              </p:ext>
            </p:extLst>
          </p:nvPr>
        </p:nvGraphicFramePr>
        <p:xfrm>
          <a:off x="817893" y="2771155"/>
          <a:ext cx="5400001" cy="288000"/>
        </p:xfrm>
        <a:graphic>
          <a:graphicData uri="http://schemas.openxmlformats.org/drawingml/2006/table">
            <a:tbl>
              <a:tblPr firstRow="1" bandRow="1">
                <a:tableStyleId>{72833802-FEF1-4C79-8D5D-14CF1EAF98D9}</a:tableStyleId>
              </a:tblPr>
              <a:tblGrid>
                <a:gridCol w="1291835">
                  <a:extLst>
                    <a:ext uri="{9D8B030D-6E8A-4147-A177-3AD203B41FA5}">
                      <a16:colId xmlns:a16="http://schemas.microsoft.com/office/drawing/2014/main" xmlns="" val="20000"/>
                    </a:ext>
                  </a:extLst>
                </a:gridCol>
                <a:gridCol w="1376112">
                  <a:extLst>
                    <a:ext uri="{9D8B030D-6E8A-4147-A177-3AD203B41FA5}">
                      <a16:colId xmlns:a16="http://schemas.microsoft.com/office/drawing/2014/main" xmlns="" val="20001"/>
                    </a:ext>
                  </a:extLst>
                </a:gridCol>
                <a:gridCol w="2732054">
                  <a:extLst>
                    <a:ext uri="{9D8B030D-6E8A-4147-A177-3AD203B41FA5}">
                      <a16:colId xmlns:a16="http://schemas.microsoft.com/office/drawing/2014/main" xmlns="" val="20002"/>
                    </a:ext>
                  </a:extLst>
                </a:gridCol>
              </a:tblGrid>
              <a:tr h="288000">
                <a:tc>
                  <a:txBody>
                    <a:bodyPr/>
                    <a:lstStyle/>
                    <a:p>
                      <a:pPr algn="ctr"/>
                      <a:r>
                        <a:rPr lang="ru-RU" sz="1400" dirty="0">
                          <a:solidFill>
                            <a:schemeClr val="tx1"/>
                          </a:solidFill>
                          <a:latin typeface="Huawei Sans" panose="020C0503030203020204" pitchFamily="34" charset="0"/>
                        </a:rPr>
                        <a:t>1111 1110 10</a:t>
                      </a: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400" dirty="0">
                          <a:solidFill>
                            <a:schemeClr val="tx1"/>
                          </a:solidFill>
                          <a:latin typeface="Huawei Sans" panose="020C0503030203020204" pitchFamily="34" charset="0"/>
                        </a:rPr>
                        <a:t>0</a:t>
                      </a: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400" dirty="0">
                          <a:solidFill>
                            <a:schemeClr val="tx1"/>
                          </a:solidFill>
                          <a:latin typeface="Huawei Sans" panose="020C0503030203020204" pitchFamily="34" charset="0"/>
                        </a:rPr>
                        <a:t>Идентификатор интерфейса</a:t>
                      </a: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pic>
        <p:nvPicPr>
          <p:cNvPr id="22" name="图片 21" descr="打印机.png"/>
          <p:cNvPicPr>
            <a:picLocks noChangeAspect="1"/>
          </p:cNvPicPr>
          <p:nvPr/>
        </p:nvPicPr>
        <p:blipFill>
          <a:blip r:embed="rId3" cstate="print"/>
          <a:stretch>
            <a:fillRect/>
          </a:stretch>
        </p:blipFill>
        <p:spPr>
          <a:xfrm>
            <a:off x="6513861" y="5410605"/>
            <a:ext cx="538191" cy="428400"/>
          </a:xfrm>
          <a:prstGeom prst="rect">
            <a:avLst/>
          </a:prstGeom>
        </p:spPr>
      </p:pic>
      <p:grpSp>
        <p:nvGrpSpPr>
          <p:cNvPr id="23" name="组合 22"/>
          <p:cNvGrpSpPr/>
          <p:nvPr/>
        </p:nvGrpSpPr>
        <p:grpSpPr bwMode="gray">
          <a:xfrm>
            <a:off x="8286483" y="2223145"/>
            <a:ext cx="1800000" cy="1033664"/>
            <a:chOff x="8269861" y="2979290"/>
            <a:chExt cx="1800000" cy="1033664"/>
          </a:xfrm>
        </p:grpSpPr>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269861" y="2979290"/>
              <a:ext cx="1800000" cy="1033664"/>
            </a:xfrm>
            <a:prstGeom prst="rect">
              <a:avLst/>
            </a:prstGeom>
          </p:spPr>
        </p:pic>
        <p:sp>
          <p:nvSpPr>
            <p:cNvPr id="25" name="文本框 24"/>
            <p:cNvSpPr txBox="1"/>
            <p:nvPr/>
          </p:nvSpPr>
          <p:spPr bwMode="gray">
            <a:xfrm>
              <a:off x="8477590" y="3125140"/>
              <a:ext cx="1384542"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2000" b="1" dirty="0">
                  <a:solidFill>
                    <a:schemeClr val="bg1"/>
                  </a:solidFill>
                  <a:latin typeface="Huawei Sans" panose="020C0503030203020204" pitchFamily="34" charset="0"/>
                </a:rPr>
                <a:t>IPv6 </a:t>
              </a:r>
            </a:p>
            <a:p>
              <a:pPr algn="ctr"/>
              <a:r>
                <a:rPr lang="ru-RU" sz="2000" b="1" dirty="0">
                  <a:solidFill>
                    <a:schemeClr val="bg1"/>
                  </a:solidFill>
                  <a:latin typeface="Huawei Sans" panose="020C0503030203020204" pitchFamily="34" charset="0"/>
                </a:rPr>
                <a:t>Интернет</a:t>
              </a:r>
            </a:p>
          </p:txBody>
        </p:sp>
      </p:grpSp>
      <p:pic>
        <p:nvPicPr>
          <p:cNvPr id="26" name="图片 25" descr="PC.png"/>
          <p:cNvPicPr>
            <a:picLocks noChangeAspect="1"/>
          </p:cNvPicPr>
          <p:nvPr/>
        </p:nvPicPr>
        <p:blipFill>
          <a:blip r:embed="rId5" cstate="print"/>
          <a:stretch>
            <a:fillRect/>
          </a:stretch>
        </p:blipFill>
        <p:spPr>
          <a:xfrm>
            <a:off x="7435742" y="5441694"/>
            <a:ext cx="539063" cy="414000"/>
          </a:xfrm>
          <a:prstGeom prst="rect">
            <a:avLst/>
          </a:prstGeom>
        </p:spPr>
      </p:pic>
      <p:pic>
        <p:nvPicPr>
          <p:cNvPr id="27" name="图片 26" descr="通用交换机.png"/>
          <p:cNvPicPr>
            <a:picLocks noChangeAspect="1"/>
          </p:cNvPicPr>
          <p:nvPr/>
        </p:nvPicPr>
        <p:blipFill>
          <a:blip r:embed="rId6" cstate="print"/>
          <a:stretch>
            <a:fillRect/>
          </a:stretch>
        </p:blipFill>
        <p:spPr>
          <a:xfrm>
            <a:off x="8027965" y="4383482"/>
            <a:ext cx="540000" cy="441818"/>
          </a:xfrm>
          <a:prstGeom prst="rect">
            <a:avLst/>
          </a:prstGeom>
        </p:spPr>
      </p:pic>
      <p:pic>
        <p:nvPicPr>
          <p:cNvPr id="28" name="图片 27"/>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7303354" y="3564623"/>
            <a:ext cx="540000" cy="442800"/>
          </a:xfrm>
          <a:prstGeom prst="rect">
            <a:avLst/>
          </a:prstGeom>
        </p:spPr>
      </p:pic>
      <p:cxnSp>
        <p:nvCxnSpPr>
          <p:cNvPr id="29" name="直接连接符 28"/>
          <p:cNvCxnSpPr>
            <a:stCxn id="26" idx="0"/>
            <a:endCxn id="27" idx="2"/>
          </p:cNvCxnSpPr>
          <p:nvPr/>
        </p:nvCxnSpPr>
        <p:spPr>
          <a:xfrm flipV="1">
            <a:off x="7705274" y="4825300"/>
            <a:ext cx="592691" cy="6163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7" idx="0"/>
            <a:endCxn id="28" idx="2"/>
          </p:cNvCxnSpPr>
          <p:nvPr/>
        </p:nvCxnSpPr>
        <p:spPr>
          <a:xfrm flipH="1" flipV="1">
            <a:off x="7573354" y="4007423"/>
            <a:ext cx="724611" cy="376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0"/>
            <a:endCxn id="24" idx="1"/>
          </p:cNvCxnSpPr>
          <p:nvPr/>
        </p:nvCxnSpPr>
        <p:spPr>
          <a:xfrm flipV="1">
            <a:off x="7573354" y="2739977"/>
            <a:ext cx="713129" cy="8246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 name="图片 31" descr="PC.png"/>
          <p:cNvPicPr>
            <a:picLocks noChangeAspect="1"/>
          </p:cNvPicPr>
          <p:nvPr/>
        </p:nvPicPr>
        <p:blipFill>
          <a:blip r:embed="rId5" cstate="print"/>
          <a:stretch>
            <a:fillRect/>
          </a:stretch>
        </p:blipFill>
        <p:spPr>
          <a:xfrm>
            <a:off x="10530081" y="5406942"/>
            <a:ext cx="539063" cy="414000"/>
          </a:xfrm>
          <a:prstGeom prst="rect">
            <a:avLst/>
          </a:prstGeom>
        </p:spPr>
      </p:pic>
      <p:pic>
        <p:nvPicPr>
          <p:cNvPr id="33" name="图片 32" descr="通用交换机.png"/>
          <p:cNvPicPr>
            <a:picLocks noChangeAspect="1"/>
          </p:cNvPicPr>
          <p:nvPr/>
        </p:nvPicPr>
        <p:blipFill>
          <a:blip r:embed="rId6" cstate="print"/>
          <a:stretch>
            <a:fillRect/>
          </a:stretch>
        </p:blipFill>
        <p:spPr>
          <a:xfrm>
            <a:off x="10529612" y="4367780"/>
            <a:ext cx="540000" cy="441818"/>
          </a:xfrm>
          <a:prstGeom prst="rect">
            <a:avLst/>
          </a:prstGeom>
        </p:spPr>
      </p:pic>
      <p:pic>
        <p:nvPicPr>
          <p:cNvPr id="34" name="图片 33"/>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10529612" y="3564623"/>
            <a:ext cx="540000" cy="442800"/>
          </a:xfrm>
          <a:prstGeom prst="rect">
            <a:avLst/>
          </a:prstGeom>
        </p:spPr>
      </p:pic>
      <p:cxnSp>
        <p:nvCxnSpPr>
          <p:cNvPr id="35" name="直接连接符 34"/>
          <p:cNvCxnSpPr>
            <a:stCxn id="32" idx="0"/>
            <a:endCxn id="33" idx="2"/>
          </p:cNvCxnSpPr>
          <p:nvPr/>
        </p:nvCxnSpPr>
        <p:spPr>
          <a:xfrm flipH="1" flipV="1">
            <a:off x="10799612" y="4809598"/>
            <a:ext cx="1" cy="597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3" idx="0"/>
            <a:endCxn id="34" idx="2"/>
          </p:cNvCxnSpPr>
          <p:nvPr/>
        </p:nvCxnSpPr>
        <p:spPr>
          <a:xfrm flipV="1">
            <a:off x="10799612" y="4007423"/>
            <a:ext cx="0" cy="36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4" idx="0"/>
            <a:endCxn id="24" idx="3"/>
          </p:cNvCxnSpPr>
          <p:nvPr/>
        </p:nvCxnSpPr>
        <p:spPr>
          <a:xfrm flipH="1" flipV="1">
            <a:off x="10086483" y="2739977"/>
            <a:ext cx="713129" cy="8246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8" name="图片 37" descr="通用交换机.png"/>
          <p:cNvPicPr>
            <a:picLocks noChangeAspect="1"/>
          </p:cNvPicPr>
          <p:nvPr/>
        </p:nvPicPr>
        <p:blipFill>
          <a:blip r:embed="rId6" cstate="print"/>
          <a:stretch>
            <a:fillRect/>
          </a:stretch>
        </p:blipFill>
        <p:spPr>
          <a:xfrm>
            <a:off x="6521982" y="4383482"/>
            <a:ext cx="540000" cy="441818"/>
          </a:xfrm>
          <a:prstGeom prst="rect">
            <a:avLst/>
          </a:prstGeom>
        </p:spPr>
      </p:pic>
      <p:cxnSp>
        <p:nvCxnSpPr>
          <p:cNvPr id="39" name="直接连接符 38"/>
          <p:cNvCxnSpPr>
            <a:stCxn id="22" idx="0"/>
            <a:endCxn id="38" idx="2"/>
          </p:cNvCxnSpPr>
          <p:nvPr/>
        </p:nvCxnSpPr>
        <p:spPr>
          <a:xfrm flipV="1">
            <a:off x="6782957" y="4825300"/>
            <a:ext cx="9025" cy="5853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28" idx="2"/>
          </p:cNvCxnSpPr>
          <p:nvPr/>
        </p:nvCxnSpPr>
        <p:spPr>
          <a:xfrm flipV="1">
            <a:off x="6791982" y="4007423"/>
            <a:ext cx="781372" cy="376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任意多边形 40"/>
          <p:cNvSpPr/>
          <p:nvPr/>
        </p:nvSpPr>
        <p:spPr>
          <a:xfrm>
            <a:off x="6645993" y="4161986"/>
            <a:ext cx="1921972" cy="1199043"/>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5400">
            <a:solidFill>
              <a:srgbClr val="00B0F0"/>
            </a:solidFill>
            <a:prstDash val="sysDash"/>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prstClr val="black"/>
              </a:solidFill>
              <a:latin typeface="Huawei Sans" panose="020C0503030203020204" pitchFamily="34" charset="0"/>
            </a:endParaRPr>
          </a:p>
        </p:txBody>
      </p:sp>
      <p:sp>
        <p:nvSpPr>
          <p:cNvPr id="42" name="文本框 41"/>
          <p:cNvSpPr txBox="1"/>
          <p:nvPr/>
        </p:nvSpPr>
        <p:spPr bwMode="auto">
          <a:xfrm>
            <a:off x="6404954" y="5820943"/>
            <a:ext cx="937433" cy="29460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latin typeface="Huawei Sans" panose="020C0503030203020204" pitchFamily="34" charset="0"/>
              </a:rPr>
              <a:t>FE80::1</a:t>
            </a:r>
          </a:p>
        </p:txBody>
      </p:sp>
      <p:sp>
        <p:nvSpPr>
          <p:cNvPr id="43" name="文本框 42"/>
          <p:cNvSpPr txBox="1"/>
          <p:nvPr/>
        </p:nvSpPr>
        <p:spPr bwMode="auto">
          <a:xfrm>
            <a:off x="7342387" y="5820942"/>
            <a:ext cx="944096" cy="32300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latin typeface="Huawei Sans" panose="020C0503030203020204" pitchFamily="34" charset="0"/>
              </a:rPr>
              <a:t>FE80::2</a:t>
            </a:r>
          </a:p>
        </p:txBody>
      </p:sp>
      <p:sp>
        <p:nvSpPr>
          <p:cNvPr id="45" name="任意多边形 44"/>
          <p:cNvSpPr/>
          <p:nvPr/>
        </p:nvSpPr>
        <p:spPr>
          <a:xfrm>
            <a:off x="7266896" y="3146574"/>
            <a:ext cx="3306253" cy="2045547"/>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5400">
            <a:solidFill>
              <a:srgbClr val="00B0F0"/>
            </a:solidFill>
            <a:prstDash val="dashDot"/>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sp>
        <p:nvSpPr>
          <p:cNvPr id="49" name="矩形 30"/>
          <p:cNvSpPr/>
          <p:nvPr/>
        </p:nvSpPr>
        <p:spPr>
          <a:xfrm>
            <a:off x="1813303" y="3123158"/>
            <a:ext cx="2026517" cy="307777"/>
          </a:xfrm>
          <a:prstGeom prst="rect">
            <a:avLst/>
          </a:prstGeom>
        </p:spPr>
        <p:txBody>
          <a:bodyPr wrap="square">
            <a:noAutofit/>
          </a:bodyPr>
          <a:lstStyle/>
          <a:p>
            <a:pPr algn="ctr"/>
            <a:r>
              <a:rPr lang="ru-RU" sz="1400" dirty="0">
                <a:latin typeface="Huawei Sans" panose="020C0503030203020204" pitchFamily="34" charset="0"/>
              </a:rPr>
              <a:t>Зафиксировано на 0</a:t>
            </a:r>
          </a:p>
        </p:txBody>
      </p:sp>
      <p:cxnSp>
        <p:nvCxnSpPr>
          <p:cNvPr id="57" name="直接连接符 56"/>
          <p:cNvCxnSpPr>
            <a:stCxn id="58" idx="0"/>
            <a:endCxn id="27" idx="2"/>
          </p:cNvCxnSpPr>
          <p:nvPr/>
        </p:nvCxnSpPr>
        <p:spPr>
          <a:xfrm flipH="1" flipV="1">
            <a:off x="8297965" y="4825300"/>
            <a:ext cx="744722" cy="6163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8" name="图片 57" descr="PC.png"/>
          <p:cNvPicPr>
            <a:picLocks noChangeAspect="1"/>
          </p:cNvPicPr>
          <p:nvPr/>
        </p:nvPicPr>
        <p:blipFill>
          <a:blip r:embed="rId5" cstate="print"/>
          <a:stretch>
            <a:fillRect/>
          </a:stretch>
        </p:blipFill>
        <p:spPr>
          <a:xfrm>
            <a:off x="8773155" y="5441694"/>
            <a:ext cx="539063" cy="414000"/>
          </a:xfrm>
          <a:prstGeom prst="rect">
            <a:avLst/>
          </a:prstGeom>
        </p:spPr>
      </p:pic>
      <p:sp>
        <p:nvSpPr>
          <p:cNvPr id="65" name="文本框 64"/>
          <p:cNvSpPr txBox="1"/>
          <p:nvPr/>
        </p:nvSpPr>
        <p:spPr bwMode="auto">
          <a:xfrm>
            <a:off x="8735257" y="5820942"/>
            <a:ext cx="936059" cy="32300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latin typeface="Huawei Sans" panose="020C0503030203020204" pitchFamily="34" charset="0"/>
              </a:rPr>
              <a:t>FE80::3</a:t>
            </a:r>
          </a:p>
        </p:txBody>
      </p:sp>
      <p:sp>
        <p:nvSpPr>
          <p:cNvPr id="66" name="文本框 65"/>
          <p:cNvSpPr txBox="1"/>
          <p:nvPr/>
        </p:nvSpPr>
        <p:spPr bwMode="auto">
          <a:xfrm>
            <a:off x="10416456" y="5820942"/>
            <a:ext cx="1173032" cy="46186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latin typeface="Huawei Sans" panose="020C0503030203020204" pitchFamily="34" charset="0"/>
              </a:rPr>
              <a:t>FE80::4</a:t>
            </a:r>
          </a:p>
        </p:txBody>
      </p:sp>
      <p:sp>
        <p:nvSpPr>
          <p:cNvPr id="67" name="任意多边形 66"/>
          <p:cNvSpPr/>
          <p:nvPr/>
        </p:nvSpPr>
        <p:spPr>
          <a:xfrm>
            <a:off x="7869060" y="4675982"/>
            <a:ext cx="892977" cy="778139"/>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540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grpSp>
        <p:nvGrpSpPr>
          <p:cNvPr id="53" name="组合 28"/>
          <p:cNvGrpSpPr>
            <a:grpSpLocks noChangeAspect="1"/>
          </p:cNvGrpSpPr>
          <p:nvPr/>
        </p:nvGrpSpPr>
        <p:grpSpPr>
          <a:xfrm>
            <a:off x="7342387" y="4065073"/>
            <a:ext cx="288969" cy="288969"/>
            <a:chOff x="5076056" y="3356992"/>
            <a:chExt cx="436268" cy="436268"/>
          </a:xfrm>
        </p:grpSpPr>
        <p:sp>
          <p:nvSpPr>
            <p:cNvPr id="60" name="椭圆 27"/>
            <p:cNvSpPr/>
            <p:nvPr/>
          </p:nvSpPr>
          <p:spPr bwMode="auto">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base" latinLnBrk="0" hangingPunct="0">
                <a:lnSpc>
                  <a:spcPct val="100000"/>
                </a:lnSpc>
                <a:spcBef>
                  <a:spcPct val="0"/>
                </a:spcBef>
                <a:spcAft>
                  <a:spcPct val="0"/>
                </a:spcAft>
                <a:buClrTx/>
                <a:buSzTx/>
                <a:buFontTx/>
                <a:buNone/>
                <a:tabLst/>
                <a:defRPr/>
              </a:pPr>
              <a:endParaRPr kumimoji="0" lang="zh-CN" altLang="en-US" sz="21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1" name="禁止符 23"/>
            <p:cNvSpPr/>
            <p:nvPr/>
          </p:nvSpPr>
          <p:spPr>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EC7061"/>
                </a:solidFill>
                <a:effectLst/>
                <a:uLnTx/>
                <a:uFillTx/>
                <a:latin typeface="Huawei Sans" panose="020C0503030203020204" pitchFamily="34" charset="0"/>
                <a:ea typeface="方正兰亭黑简体"/>
                <a:cs typeface="+mn-cs"/>
                <a:sym typeface="Huawei Sans" panose="020C0503030203020204" pitchFamily="34" charset="0"/>
              </a:endParaRPr>
            </a:p>
          </p:txBody>
        </p:sp>
      </p:grpSp>
      <p:grpSp>
        <p:nvGrpSpPr>
          <p:cNvPr id="71" name="组合 28"/>
          <p:cNvGrpSpPr>
            <a:grpSpLocks noChangeAspect="1"/>
          </p:cNvGrpSpPr>
          <p:nvPr/>
        </p:nvGrpSpPr>
        <p:grpSpPr>
          <a:xfrm>
            <a:off x="8835215" y="3002089"/>
            <a:ext cx="288969" cy="288969"/>
            <a:chOff x="5076056" y="3356992"/>
            <a:chExt cx="436268" cy="436268"/>
          </a:xfrm>
        </p:grpSpPr>
        <p:sp>
          <p:nvSpPr>
            <p:cNvPr id="72" name="椭圆 27"/>
            <p:cNvSpPr/>
            <p:nvPr/>
          </p:nvSpPr>
          <p:spPr bwMode="auto">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base" latinLnBrk="0" hangingPunct="0">
                <a:lnSpc>
                  <a:spcPct val="100000"/>
                </a:lnSpc>
                <a:spcBef>
                  <a:spcPct val="0"/>
                </a:spcBef>
                <a:spcAft>
                  <a:spcPct val="0"/>
                </a:spcAft>
                <a:buClrTx/>
                <a:buSzTx/>
                <a:buFontTx/>
                <a:buNone/>
                <a:tabLst/>
                <a:defRPr/>
              </a:pPr>
              <a:endParaRPr kumimoji="0" lang="zh-CN" altLang="en-US" sz="21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3" name="禁止符 23"/>
            <p:cNvSpPr/>
            <p:nvPr/>
          </p:nvSpPr>
          <p:spPr>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EC7061"/>
                </a:solidFill>
                <a:effectLst/>
                <a:uLnTx/>
                <a:uFillTx/>
                <a:latin typeface="Huawei Sans" panose="020C0503030203020204" pitchFamily="34" charset="0"/>
                <a:ea typeface="方正兰亭黑简体"/>
                <a:cs typeface="+mn-cs"/>
                <a:sym typeface="Huawei Sans" panose="020C0503030203020204" pitchFamily="34" charset="0"/>
              </a:endParaRPr>
            </a:p>
          </p:txBody>
        </p:sp>
      </p:grpSp>
      <p:grpSp>
        <p:nvGrpSpPr>
          <p:cNvPr id="62" name="组合 61"/>
          <p:cNvGrpSpPr/>
          <p:nvPr/>
        </p:nvGrpSpPr>
        <p:grpSpPr>
          <a:xfrm>
            <a:off x="8628009" y="61992"/>
            <a:ext cx="3146738" cy="324000"/>
            <a:chOff x="8431201" y="146358"/>
            <a:chExt cx="3146738" cy="324000"/>
          </a:xfrm>
        </p:grpSpPr>
        <p:sp>
          <p:nvSpPr>
            <p:cNvPr id="63" name="五边形 62"/>
            <p:cNvSpPr/>
            <p:nvPr/>
          </p:nvSpPr>
          <p:spPr bwMode="auto">
            <a:xfrm>
              <a:off x="8431201" y="146358"/>
              <a:ext cx="1043307"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b="1" dirty="0">
                  <a:solidFill>
                    <a:srgbClr val="FFFFFF"/>
                  </a:solidFill>
                  <a:latin typeface="Huawei Sans" panose="020C0503030203020204" pitchFamily="34" charset="0"/>
                </a:rPr>
                <a:t>Индивидуальный адрес IPv6</a:t>
              </a:r>
            </a:p>
          </p:txBody>
        </p:sp>
        <p:sp>
          <p:nvSpPr>
            <p:cNvPr id="64" name="燕尾形 63"/>
            <p:cNvSpPr/>
            <p:nvPr/>
          </p:nvSpPr>
          <p:spPr bwMode="auto">
            <a:xfrm>
              <a:off x="9347925" y="146358"/>
              <a:ext cx="120481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dirty="0">
                  <a:latin typeface="Huawei Sans" panose="020C0503030203020204" pitchFamily="34" charset="0"/>
                </a:rPr>
                <a:t>Многоадресный адрес IPv6</a:t>
              </a:r>
            </a:p>
          </p:txBody>
        </p:sp>
        <p:sp>
          <p:nvSpPr>
            <p:cNvPr id="68" name="燕尾形 67"/>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ru-RU" sz="800" dirty="0" smtClean="0">
                  <a:latin typeface="Huawei Sans" panose="020C0503030203020204" pitchFamily="34" charset="0"/>
                </a:rPr>
                <a:t>Произвольный адрес </a:t>
              </a:r>
              <a:r>
                <a:rPr lang="ru-RU" sz="800" dirty="0">
                  <a:latin typeface="Huawei Sans" panose="020C0503030203020204" pitchFamily="34" charset="0"/>
                </a:rPr>
                <a:t>IPv6</a:t>
              </a:r>
            </a:p>
          </p:txBody>
        </p:sp>
      </p:grpSp>
    </p:spTree>
    <p:extLst>
      <p:ext uri="{BB962C8B-B14F-4D97-AF65-F5344CB8AC3E}">
        <p14:creationId xmlns:p14="http://schemas.microsoft.com/office/powerpoint/2010/main" val="36546637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2" name="直接连接符 141"/>
          <p:cNvCxnSpPr/>
          <p:nvPr/>
        </p:nvCxnSpPr>
        <p:spPr>
          <a:xfrm>
            <a:off x="10537465" y="5185197"/>
            <a:ext cx="660" cy="540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p:txBody>
          <a:bodyPr/>
          <a:lstStyle/>
          <a:p>
            <a:r>
              <a:rPr lang="ru-RU" sz="1400" dirty="0"/>
              <a:t>Многоадресные адреса IPv6 идентифицируют группу </a:t>
            </a:r>
            <a:r>
              <a:rPr lang="ru-RU" sz="1400" dirty="0" smtClean="0"/>
              <a:t>интерфейсов </a:t>
            </a:r>
            <a:r>
              <a:rPr lang="ru-RU" sz="1400" dirty="0"/>
              <a:t>и обычно используется в сценариях связи «один-ко-многим».</a:t>
            </a:r>
          </a:p>
          <a:p>
            <a:r>
              <a:rPr lang="ru-RU" sz="1400" dirty="0"/>
              <a:t>Многоадресный адрес IPv6 может использоваться только в качестве адреса назначения пакетов IPv6.</a:t>
            </a:r>
          </a:p>
        </p:txBody>
      </p:sp>
      <p:sp>
        <p:nvSpPr>
          <p:cNvPr id="2" name="标题 1"/>
          <p:cNvSpPr>
            <a:spLocks noGrp="1"/>
          </p:cNvSpPr>
          <p:nvPr>
            <p:ph type="title"/>
          </p:nvPr>
        </p:nvSpPr>
        <p:spPr/>
        <p:txBody>
          <a:bodyPr/>
          <a:lstStyle/>
          <a:p>
            <a:r>
              <a:rPr lang="ru-RU" dirty="0"/>
              <a:t>Многоадресный адрес IPv6</a:t>
            </a:r>
          </a:p>
        </p:txBody>
      </p:sp>
      <p:graphicFrame>
        <p:nvGraphicFramePr>
          <p:cNvPr id="6" name="表格 5"/>
          <p:cNvGraphicFramePr>
            <a:graphicFrameLocks noGrp="1"/>
          </p:cNvGraphicFramePr>
          <p:nvPr>
            <p:extLst>
              <p:ext uri="{D42A27DB-BD31-4B8C-83A1-F6EECF244321}">
                <p14:modId xmlns:p14="http://schemas.microsoft.com/office/powerpoint/2010/main" val="402678954"/>
              </p:ext>
            </p:extLst>
          </p:nvPr>
        </p:nvGraphicFramePr>
        <p:xfrm>
          <a:off x="553643" y="3016225"/>
          <a:ext cx="6972940" cy="518160"/>
        </p:xfrm>
        <a:graphic>
          <a:graphicData uri="http://schemas.openxmlformats.org/drawingml/2006/table">
            <a:tbl>
              <a:tblPr firstRow="1" bandRow="1">
                <a:tableStyleId>{2D5ABB26-0587-4C30-8999-92F81FD0307C}</a:tableStyleId>
              </a:tblPr>
              <a:tblGrid>
                <a:gridCol w="984871">
                  <a:extLst>
                    <a:ext uri="{9D8B030D-6E8A-4147-A177-3AD203B41FA5}">
                      <a16:colId xmlns:a16="http://schemas.microsoft.com/office/drawing/2014/main" xmlns="" val="20000"/>
                    </a:ext>
                  </a:extLst>
                </a:gridCol>
                <a:gridCol w="698891">
                  <a:extLst>
                    <a:ext uri="{9D8B030D-6E8A-4147-A177-3AD203B41FA5}">
                      <a16:colId xmlns:a16="http://schemas.microsoft.com/office/drawing/2014/main" xmlns="" val="20001"/>
                    </a:ext>
                  </a:extLst>
                </a:gridCol>
                <a:gridCol w="941224">
                  <a:extLst>
                    <a:ext uri="{9D8B030D-6E8A-4147-A177-3AD203B41FA5}">
                      <a16:colId xmlns:a16="http://schemas.microsoft.com/office/drawing/2014/main" xmlns="" val="20002"/>
                    </a:ext>
                  </a:extLst>
                </a:gridCol>
                <a:gridCol w="1981270">
                  <a:extLst>
                    <a:ext uri="{9D8B030D-6E8A-4147-A177-3AD203B41FA5}">
                      <a16:colId xmlns:a16="http://schemas.microsoft.com/office/drawing/2014/main" xmlns="" val="20003"/>
                    </a:ext>
                  </a:extLst>
                </a:gridCol>
                <a:gridCol w="2366684">
                  <a:extLst>
                    <a:ext uri="{9D8B030D-6E8A-4147-A177-3AD203B41FA5}">
                      <a16:colId xmlns:a16="http://schemas.microsoft.com/office/drawing/2014/main" xmlns="" val="20004"/>
                    </a:ext>
                  </a:extLst>
                </a:gridCol>
              </a:tblGrid>
              <a:tr h="370840">
                <a:tc>
                  <a:txBody>
                    <a:bodyPr/>
                    <a:lstStyle/>
                    <a:p>
                      <a:pPr algn="ctr"/>
                      <a:r>
                        <a:rPr lang="ru-RU" sz="1400" dirty="0">
                          <a:solidFill>
                            <a:schemeClr val="tx1"/>
                          </a:solidFill>
                          <a:latin typeface="Huawei Sans" panose="020C0503030203020204" pitchFamily="34" charset="0"/>
                        </a:rPr>
                        <a:t>11111111</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400" dirty="0" smtClean="0">
                          <a:latin typeface="Huawei Sans" panose="020C0503030203020204" pitchFamily="34" charset="0"/>
                        </a:rPr>
                        <a:t>Флаги </a:t>
                      </a:r>
                      <a:endParaRPr lang="ru-RU" sz="1400" dirty="0">
                        <a:latin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400" dirty="0" smtClean="0">
                          <a:latin typeface="Huawei Sans" panose="020C0503030203020204" pitchFamily="34" charset="0"/>
                        </a:rPr>
                        <a:t>Область </a:t>
                      </a:r>
                      <a:endParaRPr lang="ru-RU" sz="1400" dirty="0">
                        <a:latin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400" dirty="0">
                          <a:latin typeface="Huawei Sans" panose="020C0503030203020204" pitchFamily="34" charset="0"/>
                        </a:rPr>
                        <a:t>Зарезервировано (должно быть 0)</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400" dirty="0" smtClean="0">
                          <a:latin typeface="Huawei Sans" panose="020C0503030203020204" pitchFamily="34" charset="0"/>
                        </a:rPr>
                        <a:t>Идентификатор группы</a:t>
                      </a:r>
                      <a:endParaRPr lang="ru-RU" sz="1400" dirty="0">
                        <a:latin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sp>
        <p:nvSpPr>
          <p:cNvPr id="7" name="文本框 6"/>
          <p:cNvSpPr txBox="1"/>
          <p:nvPr/>
        </p:nvSpPr>
        <p:spPr bwMode="auto">
          <a:xfrm>
            <a:off x="793175" y="2669969"/>
            <a:ext cx="69028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600" dirty="0">
                <a:latin typeface="Huawei Sans" panose="020C0503030203020204" pitchFamily="34" charset="0"/>
              </a:rPr>
              <a:t>8 бит</a:t>
            </a:r>
          </a:p>
        </p:txBody>
      </p:sp>
      <p:sp>
        <p:nvSpPr>
          <p:cNvPr id="8" name="文本框 7"/>
          <p:cNvSpPr txBox="1"/>
          <p:nvPr/>
        </p:nvSpPr>
        <p:spPr bwMode="auto">
          <a:xfrm>
            <a:off x="1485940" y="2669970"/>
            <a:ext cx="813599" cy="32947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600" dirty="0">
                <a:latin typeface="Huawei Sans" panose="020C0503030203020204" pitchFamily="34" charset="0"/>
              </a:rPr>
              <a:t>4 бита</a:t>
            </a:r>
          </a:p>
        </p:txBody>
      </p:sp>
      <p:sp>
        <p:nvSpPr>
          <p:cNvPr id="9" name="文本框 8"/>
          <p:cNvSpPr txBox="1"/>
          <p:nvPr/>
        </p:nvSpPr>
        <p:spPr bwMode="auto">
          <a:xfrm>
            <a:off x="2221440" y="2669969"/>
            <a:ext cx="824460" cy="346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600" dirty="0">
                <a:latin typeface="Huawei Sans" panose="020C0503030203020204" pitchFamily="34" charset="0"/>
              </a:rPr>
              <a:t>4 бита</a:t>
            </a:r>
          </a:p>
        </p:txBody>
      </p:sp>
      <p:sp>
        <p:nvSpPr>
          <p:cNvPr id="10" name="文本框 9"/>
          <p:cNvSpPr txBox="1"/>
          <p:nvPr/>
        </p:nvSpPr>
        <p:spPr bwMode="auto">
          <a:xfrm>
            <a:off x="3596013" y="2669969"/>
            <a:ext cx="80569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600" dirty="0">
                <a:latin typeface="Huawei Sans" panose="020C0503030203020204" pitchFamily="34" charset="0"/>
              </a:rPr>
              <a:t>80 бит</a:t>
            </a:r>
          </a:p>
        </p:txBody>
      </p:sp>
      <p:sp>
        <p:nvSpPr>
          <p:cNvPr id="11" name="文本框 10"/>
          <p:cNvSpPr txBox="1"/>
          <p:nvPr/>
        </p:nvSpPr>
        <p:spPr bwMode="auto">
          <a:xfrm>
            <a:off x="5820229" y="2669969"/>
            <a:ext cx="961493" cy="3462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600" dirty="0">
                <a:latin typeface="Huawei Sans" panose="020C0503030203020204" pitchFamily="34" charset="0"/>
              </a:rPr>
              <a:t>32 бита</a:t>
            </a:r>
          </a:p>
        </p:txBody>
      </p:sp>
      <p:sp>
        <p:nvSpPr>
          <p:cNvPr id="66" name="矩形 65"/>
          <p:cNvSpPr/>
          <p:nvPr/>
        </p:nvSpPr>
        <p:spPr>
          <a:xfrm>
            <a:off x="658876" y="3732237"/>
            <a:ext cx="5466070" cy="1457424"/>
          </a:xfrm>
          <a:prstGeom prst="rect">
            <a:avLst/>
          </a:prstGeom>
        </p:spPr>
        <p:txBody>
          <a:bodyPr wrap="square">
            <a:noAutofit/>
          </a:bodyPr>
          <a:lstStyle/>
          <a:p>
            <a:pPr marL="285750" indent="-285750">
              <a:lnSpc>
                <a:spcPct val="150000"/>
              </a:lnSpc>
              <a:buFont typeface="Arial" pitchFamily="34" charset="0"/>
              <a:buChar char="•"/>
            </a:pPr>
            <a:r>
              <a:rPr lang="ru-RU" sz="1400" b="1" dirty="0">
                <a:latin typeface="Huawei Sans" panose="020C0503030203020204" pitchFamily="34" charset="0"/>
              </a:rPr>
              <a:t>Flags</a:t>
            </a:r>
            <a:r>
              <a:rPr lang="ru-RU" sz="1400" dirty="0">
                <a:latin typeface="Huawei Sans" panose="020C0503030203020204" pitchFamily="34" charset="0"/>
              </a:rPr>
              <a:t>: постоянная или временная группа многоадресной рассылки.</a:t>
            </a:r>
          </a:p>
          <a:p>
            <a:pPr marL="285750" indent="-285750">
              <a:lnSpc>
                <a:spcPct val="150000"/>
              </a:lnSpc>
              <a:buFont typeface="Arial" pitchFamily="34" charset="0"/>
              <a:buChar char="•"/>
            </a:pPr>
            <a:r>
              <a:rPr lang="ru-RU" sz="1400" b="1" dirty="0">
                <a:latin typeface="Huawei Sans" panose="020C0503030203020204" pitchFamily="34" charset="0"/>
              </a:rPr>
              <a:t>Scope</a:t>
            </a:r>
            <a:r>
              <a:rPr lang="ru-RU" sz="1400" dirty="0">
                <a:latin typeface="Huawei Sans" panose="020C0503030203020204" pitchFamily="34" charset="0"/>
              </a:rPr>
              <a:t>: область действия группы многоадресной рассылки.</a:t>
            </a:r>
          </a:p>
          <a:p>
            <a:pPr marL="285750" indent="-285750">
              <a:lnSpc>
                <a:spcPct val="150000"/>
              </a:lnSpc>
              <a:buFont typeface="Arial" pitchFamily="34" charset="0"/>
              <a:buChar char="•"/>
            </a:pPr>
            <a:r>
              <a:rPr lang="ru-RU" sz="1400" b="1" dirty="0">
                <a:latin typeface="Huawei Sans" panose="020C0503030203020204" pitchFamily="34" charset="0"/>
              </a:rPr>
              <a:t>Group ID</a:t>
            </a:r>
            <a:r>
              <a:rPr lang="ru-RU" sz="1400" dirty="0">
                <a:latin typeface="Huawei Sans" panose="020C0503030203020204" pitchFamily="34" charset="0"/>
              </a:rPr>
              <a:t>: идентификатор группы многоадресной рассылки.</a:t>
            </a:r>
          </a:p>
        </p:txBody>
      </p:sp>
      <p:pic>
        <p:nvPicPr>
          <p:cNvPr id="41" name="图片 40" descr="交换机.png"/>
          <p:cNvPicPr>
            <a:picLocks noChangeAspect="1"/>
          </p:cNvPicPr>
          <p:nvPr/>
        </p:nvPicPr>
        <p:blipFill>
          <a:blip r:embed="rId3" cstate="print"/>
          <a:stretch>
            <a:fillRect/>
          </a:stretch>
        </p:blipFill>
        <p:spPr>
          <a:xfrm>
            <a:off x="10236080" y="1854346"/>
            <a:ext cx="540000" cy="441817"/>
          </a:xfrm>
          <a:prstGeom prst="rect">
            <a:avLst/>
          </a:prstGeom>
        </p:spPr>
      </p:pic>
      <p:cxnSp>
        <p:nvCxnSpPr>
          <p:cNvPr id="65" name="直接连接符 64"/>
          <p:cNvCxnSpPr>
            <a:stCxn id="63" idx="0"/>
            <a:endCxn id="41" idx="1"/>
          </p:cNvCxnSpPr>
          <p:nvPr/>
        </p:nvCxnSpPr>
        <p:spPr>
          <a:xfrm flipV="1">
            <a:off x="8924658" y="2075255"/>
            <a:ext cx="1311422" cy="408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3" idx="2"/>
            <a:endCxn id="36" idx="0"/>
          </p:cNvCxnSpPr>
          <p:nvPr/>
        </p:nvCxnSpPr>
        <p:spPr>
          <a:xfrm>
            <a:off x="8924658" y="3516924"/>
            <a:ext cx="1612807" cy="3394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图片 6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24658" y="2483260"/>
            <a:ext cx="1800000" cy="1033664"/>
          </a:xfrm>
          <a:prstGeom prst="rect">
            <a:avLst/>
          </a:prstGeom>
        </p:spPr>
      </p:pic>
      <p:sp>
        <p:nvSpPr>
          <p:cNvPr id="64" name="文本框 63"/>
          <p:cNvSpPr txBox="1"/>
          <p:nvPr/>
        </p:nvSpPr>
        <p:spPr bwMode="gray">
          <a:xfrm>
            <a:off x="8146778" y="2632309"/>
            <a:ext cx="1555759" cy="75219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1400" b="1" dirty="0">
                <a:solidFill>
                  <a:schemeClr val="bg1"/>
                </a:solidFill>
                <a:latin typeface="Huawei Sans" panose="020C0503030203020204" pitchFamily="34" charset="0"/>
              </a:rPr>
              <a:t>Сеть</a:t>
            </a:r>
          </a:p>
          <a:p>
            <a:pPr algn="ctr"/>
            <a:r>
              <a:rPr lang="ru-RU" sz="1400" b="1" dirty="0">
                <a:solidFill>
                  <a:schemeClr val="bg1"/>
                </a:solidFill>
                <a:latin typeface="Huawei Sans" panose="020C0503030203020204" pitchFamily="34" charset="0"/>
              </a:rPr>
              <a:t>многоадресной рассылки</a:t>
            </a:r>
          </a:p>
        </p:txBody>
      </p:sp>
      <p:pic>
        <p:nvPicPr>
          <p:cNvPr id="36"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10267465" y="3856330"/>
            <a:ext cx="540000" cy="441818"/>
          </a:xfrm>
          <a:prstGeom prst="rect">
            <a:avLst/>
          </a:prstGeom>
          <a:noFill/>
        </p:spPr>
      </p:pic>
      <p:cxnSp>
        <p:nvCxnSpPr>
          <p:cNvPr id="80" name="直接连接符 79"/>
          <p:cNvCxnSpPr>
            <a:stCxn id="36" idx="2"/>
            <a:endCxn id="79" idx="0"/>
          </p:cNvCxnSpPr>
          <p:nvPr/>
        </p:nvCxnSpPr>
        <p:spPr>
          <a:xfrm>
            <a:off x="10537465" y="4298148"/>
            <a:ext cx="660" cy="4239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6" name="图片 45" descr="PC.png"/>
          <p:cNvPicPr>
            <a:picLocks noChangeAspect="1"/>
          </p:cNvPicPr>
          <p:nvPr/>
        </p:nvPicPr>
        <p:blipFill>
          <a:blip r:embed="rId6" cstate="print"/>
          <a:stretch>
            <a:fillRect/>
          </a:stretch>
        </p:blipFill>
        <p:spPr>
          <a:xfrm>
            <a:off x="9458629" y="5652260"/>
            <a:ext cx="539063" cy="414000"/>
          </a:xfrm>
          <a:prstGeom prst="rect">
            <a:avLst/>
          </a:prstGeom>
        </p:spPr>
      </p:pic>
      <p:sp>
        <p:nvSpPr>
          <p:cNvPr id="59" name="文本框 58"/>
          <p:cNvSpPr txBox="1"/>
          <p:nvPr/>
        </p:nvSpPr>
        <p:spPr bwMode="auto">
          <a:xfrm>
            <a:off x="8924658" y="6092403"/>
            <a:ext cx="1319127" cy="316392"/>
          </a:xfrm>
          <a:prstGeom prst="rect">
            <a:avLst/>
          </a:prstGeom>
          <a:noFill/>
          <a:ln w="9525">
            <a:noFill/>
            <a:miter lim="800000"/>
            <a:headEnd/>
            <a:tailEnd/>
          </a:ln>
        </p:spPr>
        <p:txBody>
          <a:bodyPr wrap="square" lIns="99980" tIns="49986" rIns="99980" bIns="49986" rtlCol="0">
            <a:noAutofit/>
          </a:bodyPr>
          <a:lstStyle/>
          <a:p>
            <a:pPr algn="ctr" defTabSz="1001649" eaLnBrk="0" hangingPunct="0"/>
            <a:r>
              <a:rPr lang="ru-RU" sz="1200" dirty="0">
                <a:solidFill>
                  <a:srgbClr val="000000"/>
                </a:solidFill>
                <a:latin typeface="Huawei Sans" panose="020C0503030203020204" pitchFamily="34" charset="0"/>
              </a:rPr>
              <a:t>Неполучатель</a:t>
            </a:r>
          </a:p>
        </p:txBody>
      </p:sp>
      <p:pic>
        <p:nvPicPr>
          <p:cNvPr id="79" name="图片 78" descr="通用交换机.png"/>
          <p:cNvPicPr>
            <a:picLocks noChangeAspect="1"/>
          </p:cNvPicPr>
          <p:nvPr/>
        </p:nvPicPr>
        <p:blipFill>
          <a:blip r:embed="rId7" cstate="print"/>
          <a:stretch>
            <a:fillRect/>
          </a:stretch>
        </p:blipFill>
        <p:spPr>
          <a:xfrm>
            <a:off x="10268125" y="4722085"/>
            <a:ext cx="540000" cy="441818"/>
          </a:xfrm>
          <a:prstGeom prst="rect">
            <a:avLst/>
          </a:prstGeom>
        </p:spPr>
      </p:pic>
      <p:pic>
        <p:nvPicPr>
          <p:cNvPr id="92" name="图片 91" descr="PC.png"/>
          <p:cNvPicPr>
            <a:picLocks noChangeAspect="1"/>
          </p:cNvPicPr>
          <p:nvPr/>
        </p:nvPicPr>
        <p:blipFill>
          <a:blip r:embed="rId6" cstate="print"/>
          <a:stretch>
            <a:fillRect/>
          </a:stretch>
        </p:blipFill>
        <p:spPr>
          <a:xfrm>
            <a:off x="11078558" y="5652260"/>
            <a:ext cx="539063" cy="414000"/>
          </a:xfrm>
          <a:prstGeom prst="rect">
            <a:avLst/>
          </a:prstGeom>
        </p:spPr>
      </p:pic>
      <p:sp>
        <p:nvSpPr>
          <p:cNvPr id="93" name="文本框 92"/>
          <p:cNvSpPr txBox="1"/>
          <p:nvPr/>
        </p:nvSpPr>
        <p:spPr bwMode="auto">
          <a:xfrm>
            <a:off x="10828172" y="6092403"/>
            <a:ext cx="1268993" cy="316392"/>
          </a:xfrm>
          <a:prstGeom prst="rect">
            <a:avLst/>
          </a:prstGeom>
          <a:noFill/>
          <a:ln w="9525">
            <a:noFill/>
            <a:miter lim="800000"/>
            <a:headEnd/>
            <a:tailEnd/>
          </a:ln>
        </p:spPr>
        <p:txBody>
          <a:bodyPr wrap="square" lIns="99980" tIns="49986" rIns="99980" bIns="49986" rtlCol="0">
            <a:noAutofit/>
          </a:bodyPr>
          <a:lstStyle/>
          <a:p>
            <a:pPr algn="ctr" defTabSz="1001649" eaLnBrk="0" hangingPunct="0"/>
            <a:r>
              <a:rPr lang="ru-RU" sz="1200" dirty="0" smtClean="0">
                <a:solidFill>
                  <a:srgbClr val="000000"/>
                </a:solidFill>
                <a:latin typeface="Huawei Sans" panose="020C0503030203020204" pitchFamily="34" charset="0"/>
              </a:rPr>
              <a:t>Получатель </a:t>
            </a:r>
            <a:endParaRPr lang="ru-RU" sz="1200" dirty="0">
              <a:solidFill>
                <a:srgbClr val="000000"/>
              </a:solidFill>
              <a:latin typeface="Huawei Sans" panose="020C0503030203020204" pitchFamily="34" charset="0"/>
            </a:endParaRPr>
          </a:p>
        </p:txBody>
      </p:sp>
      <p:cxnSp>
        <p:nvCxnSpPr>
          <p:cNvPr id="74" name="直接连接符 73"/>
          <p:cNvCxnSpPr>
            <a:stCxn id="95" idx="2"/>
            <a:endCxn id="61" idx="0"/>
          </p:cNvCxnSpPr>
          <p:nvPr/>
        </p:nvCxnSpPr>
        <p:spPr>
          <a:xfrm>
            <a:off x="7532148" y="4298148"/>
            <a:ext cx="0" cy="4643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bwMode="auto">
          <a:xfrm>
            <a:off x="6067000" y="6103328"/>
            <a:ext cx="1469394" cy="287321"/>
          </a:xfrm>
          <a:prstGeom prst="rect">
            <a:avLst/>
          </a:prstGeom>
          <a:noFill/>
          <a:ln w="9525">
            <a:noFill/>
            <a:miter lim="800000"/>
            <a:headEnd/>
            <a:tailEnd/>
          </a:ln>
        </p:spPr>
        <p:txBody>
          <a:bodyPr wrap="square" lIns="99980" tIns="49986" rIns="99980" bIns="49986" rtlCol="0">
            <a:noAutofit/>
          </a:bodyPr>
          <a:lstStyle/>
          <a:p>
            <a:pPr algn="ctr" defTabSz="1001649" eaLnBrk="0" hangingPunct="0"/>
            <a:r>
              <a:rPr lang="ru-RU" sz="1200" dirty="0">
                <a:solidFill>
                  <a:srgbClr val="000000"/>
                </a:solidFill>
                <a:latin typeface="Huawei Sans" panose="020C0503030203020204" pitchFamily="34" charset="0"/>
              </a:rPr>
              <a:t>Неполучатель</a:t>
            </a:r>
          </a:p>
        </p:txBody>
      </p:sp>
      <p:pic>
        <p:nvPicPr>
          <p:cNvPr id="42" name="图片 41" descr="PC.png"/>
          <p:cNvPicPr>
            <a:picLocks noChangeAspect="1"/>
          </p:cNvPicPr>
          <p:nvPr/>
        </p:nvPicPr>
        <p:blipFill>
          <a:blip r:embed="rId6" cstate="print"/>
          <a:stretch>
            <a:fillRect/>
          </a:stretch>
        </p:blipFill>
        <p:spPr>
          <a:xfrm>
            <a:off x="6599592" y="5681775"/>
            <a:ext cx="539063" cy="414000"/>
          </a:xfrm>
          <a:prstGeom prst="rect">
            <a:avLst/>
          </a:prstGeom>
        </p:spPr>
      </p:pic>
      <p:sp>
        <p:nvSpPr>
          <p:cNvPr id="39" name="文本框 38"/>
          <p:cNvSpPr txBox="1"/>
          <p:nvPr/>
        </p:nvSpPr>
        <p:spPr bwMode="auto">
          <a:xfrm>
            <a:off x="7468967" y="6103328"/>
            <a:ext cx="1469394" cy="287321"/>
          </a:xfrm>
          <a:prstGeom prst="rect">
            <a:avLst/>
          </a:prstGeom>
          <a:noFill/>
          <a:ln w="9525">
            <a:noFill/>
            <a:miter lim="800000"/>
            <a:headEnd/>
            <a:tailEnd/>
          </a:ln>
        </p:spPr>
        <p:txBody>
          <a:bodyPr wrap="square" lIns="99980" tIns="49986" rIns="99980" bIns="49986" rtlCol="0">
            <a:noAutofit/>
          </a:bodyPr>
          <a:lstStyle/>
          <a:p>
            <a:pPr algn="ctr" defTabSz="1001649" eaLnBrk="0" hangingPunct="0"/>
            <a:r>
              <a:rPr lang="ru-RU" sz="1200" dirty="0">
                <a:solidFill>
                  <a:srgbClr val="000000"/>
                </a:solidFill>
                <a:latin typeface="Huawei Sans" panose="020C0503030203020204" pitchFamily="34" charset="0"/>
              </a:rPr>
              <a:t>Неполучатель</a:t>
            </a:r>
          </a:p>
        </p:txBody>
      </p:sp>
      <p:pic>
        <p:nvPicPr>
          <p:cNvPr id="44" name="图片 43" descr="PC.png"/>
          <p:cNvPicPr>
            <a:picLocks noChangeAspect="1"/>
          </p:cNvPicPr>
          <p:nvPr/>
        </p:nvPicPr>
        <p:blipFill>
          <a:blip r:embed="rId6" cstate="print"/>
          <a:stretch>
            <a:fillRect/>
          </a:stretch>
        </p:blipFill>
        <p:spPr>
          <a:xfrm>
            <a:off x="7934133" y="5681775"/>
            <a:ext cx="539063" cy="414000"/>
          </a:xfrm>
          <a:prstGeom prst="rect">
            <a:avLst/>
          </a:prstGeom>
        </p:spPr>
      </p:pic>
      <p:pic>
        <p:nvPicPr>
          <p:cNvPr id="61" name="图片 60" descr="通用交换机.png"/>
          <p:cNvPicPr>
            <a:picLocks noChangeAspect="1"/>
          </p:cNvPicPr>
          <p:nvPr/>
        </p:nvPicPr>
        <p:blipFill>
          <a:blip r:embed="rId7" cstate="print"/>
          <a:stretch>
            <a:fillRect/>
          </a:stretch>
        </p:blipFill>
        <p:spPr>
          <a:xfrm>
            <a:off x="7262148" y="4762521"/>
            <a:ext cx="540000" cy="441818"/>
          </a:xfrm>
          <a:prstGeom prst="rect">
            <a:avLst/>
          </a:prstGeom>
        </p:spPr>
      </p:pic>
      <p:cxnSp>
        <p:nvCxnSpPr>
          <p:cNvPr id="83" name="直接连接符 82"/>
          <p:cNvCxnSpPr>
            <a:stCxn id="42" idx="0"/>
            <a:endCxn id="61" idx="2"/>
          </p:cNvCxnSpPr>
          <p:nvPr/>
        </p:nvCxnSpPr>
        <p:spPr>
          <a:xfrm flipV="1">
            <a:off x="6869124" y="5204339"/>
            <a:ext cx="663024" cy="477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44" idx="0"/>
            <a:endCxn id="61" idx="2"/>
          </p:cNvCxnSpPr>
          <p:nvPr/>
        </p:nvCxnSpPr>
        <p:spPr>
          <a:xfrm flipH="1" flipV="1">
            <a:off x="7532148" y="5204339"/>
            <a:ext cx="671517" cy="477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5"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7262148" y="3856330"/>
            <a:ext cx="540000" cy="441818"/>
          </a:xfrm>
          <a:prstGeom prst="rect">
            <a:avLst/>
          </a:prstGeom>
          <a:noFill/>
        </p:spPr>
      </p:pic>
      <p:cxnSp>
        <p:nvCxnSpPr>
          <p:cNvPr id="98" name="直接连接符 97"/>
          <p:cNvCxnSpPr>
            <a:stCxn id="63" idx="2"/>
            <a:endCxn id="95" idx="0"/>
          </p:cNvCxnSpPr>
          <p:nvPr/>
        </p:nvCxnSpPr>
        <p:spPr>
          <a:xfrm flipH="1">
            <a:off x="7532148" y="3516924"/>
            <a:ext cx="1392510" cy="3394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46" idx="0"/>
            <a:endCxn id="79" idx="2"/>
          </p:cNvCxnSpPr>
          <p:nvPr/>
        </p:nvCxnSpPr>
        <p:spPr>
          <a:xfrm flipV="1">
            <a:off x="9728161" y="5163903"/>
            <a:ext cx="809964" cy="488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2" idx="0"/>
            <a:endCxn id="79" idx="2"/>
          </p:cNvCxnSpPr>
          <p:nvPr/>
        </p:nvCxnSpPr>
        <p:spPr>
          <a:xfrm flipH="1" flipV="1">
            <a:off x="10538125" y="5163903"/>
            <a:ext cx="809965" cy="488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1" name="文本框 110"/>
          <p:cNvSpPr txBox="1"/>
          <p:nvPr/>
        </p:nvSpPr>
        <p:spPr bwMode="auto">
          <a:xfrm>
            <a:off x="9871583" y="2325064"/>
            <a:ext cx="1476507" cy="531835"/>
          </a:xfrm>
          <a:prstGeom prst="rect">
            <a:avLst/>
          </a:prstGeom>
          <a:noFill/>
          <a:ln w="9525">
            <a:noFill/>
            <a:miter lim="800000"/>
            <a:headEnd/>
            <a:tailEnd/>
          </a:ln>
        </p:spPr>
        <p:txBody>
          <a:bodyPr wrap="square" lIns="99980" tIns="49986" rIns="99980" bIns="49986" rtlCol="0">
            <a:noAutofit/>
          </a:bodyPr>
          <a:lstStyle/>
          <a:p>
            <a:pPr algn="ctr" defTabSz="1001649" eaLnBrk="0" hangingPunct="0"/>
            <a:r>
              <a:rPr lang="ru-RU" sz="1400" dirty="0">
                <a:solidFill>
                  <a:srgbClr val="000000"/>
                </a:solidFill>
                <a:latin typeface="Huawei Sans" panose="020C0503030203020204" pitchFamily="34" charset="0"/>
              </a:rPr>
              <a:t>Источник многоадресной рассылки</a:t>
            </a:r>
          </a:p>
        </p:txBody>
      </p:sp>
      <p:cxnSp>
        <p:nvCxnSpPr>
          <p:cNvPr id="113" name="直接箭头连接符 112"/>
          <p:cNvCxnSpPr/>
          <p:nvPr/>
        </p:nvCxnSpPr>
        <p:spPr>
          <a:xfrm flipH="1">
            <a:off x="9203265" y="2036750"/>
            <a:ext cx="815848" cy="259413"/>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直接箭头连接符 129"/>
          <p:cNvCxnSpPr/>
          <p:nvPr/>
        </p:nvCxnSpPr>
        <p:spPr>
          <a:xfrm>
            <a:off x="9458629" y="3507211"/>
            <a:ext cx="813170" cy="199268"/>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3" name="直接箭头连接符 132"/>
          <p:cNvCxnSpPr/>
          <p:nvPr/>
        </p:nvCxnSpPr>
        <p:spPr>
          <a:xfrm>
            <a:off x="10655261" y="4344548"/>
            <a:ext cx="0" cy="331136"/>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直接箭头连接符 135"/>
          <p:cNvCxnSpPr/>
          <p:nvPr/>
        </p:nvCxnSpPr>
        <p:spPr>
          <a:xfrm>
            <a:off x="10808125" y="5204339"/>
            <a:ext cx="461096" cy="295425"/>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9948102" y="5652260"/>
            <a:ext cx="1268993" cy="756535"/>
            <a:chOff x="9874563" y="5523470"/>
            <a:chExt cx="1268993" cy="756535"/>
          </a:xfrm>
        </p:grpSpPr>
        <p:pic>
          <p:nvPicPr>
            <p:cNvPr id="139" name="图片 138" descr="PC.png"/>
            <p:cNvPicPr>
              <a:picLocks noChangeAspect="1"/>
            </p:cNvPicPr>
            <p:nvPr/>
          </p:nvPicPr>
          <p:blipFill>
            <a:blip r:embed="rId6" cstate="print"/>
            <a:stretch>
              <a:fillRect/>
            </a:stretch>
          </p:blipFill>
          <p:spPr>
            <a:xfrm>
              <a:off x="10239528" y="5523470"/>
              <a:ext cx="539063" cy="414000"/>
            </a:xfrm>
            <a:prstGeom prst="rect">
              <a:avLst/>
            </a:prstGeom>
          </p:spPr>
        </p:pic>
        <p:sp>
          <p:nvSpPr>
            <p:cNvPr id="140" name="文本框 139"/>
            <p:cNvSpPr txBox="1"/>
            <p:nvPr/>
          </p:nvSpPr>
          <p:spPr bwMode="auto">
            <a:xfrm>
              <a:off x="9874563" y="5963613"/>
              <a:ext cx="1268993" cy="316392"/>
            </a:xfrm>
            <a:prstGeom prst="rect">
              <a:avLst/>
            </a:prstGeom>
            <a:noFill/>
            <a:ln w="9525">
              <a:noFill/>
              <a:miter lim="800000"/>
              <a:headEnd/>
              <a:tailEnd/>
            </a:ln>
          </p:spPr>
          <p:txBody>
            <a:bodyPr wrap="square" lIns="99980" tIns="49986" rIns="99980" bIns="49986" rtlCol="0">
              <a:noAutofit/>
            </a:bodyPr>
            <a:lstStyle/>
            <a:p>
              <a:pPr algn="ctr" defTabSz="1001649" eaLnBrk="0" hangingPunct="0"/>
              <a:r>
                <a:rPr lang="ru-RU" sz="1200" dirty="0" smtClean="0">
                  <a:solidFill>
                    <a:srgbClr val="000000"/>
                  </a:solidFill>
                  <a:latin typeface="Huawei Sans" panose="020C0503030203020204" pitchFamily="34" charset="0"/>
                </a:rPr>
                <a:t>Получатель </a:t>
              </a:r>
              <a:endParaRPr lang="ru-RU" sz="1200" dirty="0">
                <a:solidFill>
                  <a:srgbClr val="000000"/>
                </a:solidFill>
                <a:latin typeface="Huawei Sans" panose="020C0503030203020204" pitchFamily="34" charset="0"/>
              </a:endParaRPr>
            </a:p>
          </p:txBody>
        </p:sp>
      </p:grpSp>
      <p:cxnSp>
        <p:nvCxnSpPr>
          <p:cNvPr id="143" name="直接箭头连接符 142"/>
          <p:cNvCxnSpPr/>
          <p:nvPr/>
        </p:nvCxnSpPr>
        <p:spPr>
          <a:xfrm>
            <a:off x="10616227" y="5281272"/>
            <a:ext cx="0" cy="331136"/>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8628009" y="61992"/>
            <a:ext cx="3146738" cy="324000"/>
            <a:chOff x="8431201" y="146358"/>
            <a:chExt cx="3146738" cy="324000"/>
          </a:xfrm>
        </p:grpSpPr>
        <p:sp>
          <p:nvSpPr>
            <p:cNvPr id="54" name="五边形 53"/>
            <p:cNvSpPr/>
            <p:nvPr/>
          </p:nvSpPr>
          <p:spPr bwMode="auto">
            <a:xfrm>
              <a:off x="8431201" y="146358"/>
              <a:ext cx="1043307"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dirty="0">
                  <a:latin typeface="Huawei Sans" panose="020C0503030203020204" pitchFamily="34" charset="0"/>
                </a:rPr>
                <a:t>Индивидуальный адрес IPv6</a:t>
              </a:r>
            </a:p>
          </p:txBody>
        </p:sp>
        <p:sp>
          <p:nvSpPr>
            <p:cNvPr id="55" name="燕尾形 54"/>
            <p:cNvSpPr/>
            <p:nvPr/>
          </p:nvSpPr>
          <p:spPr bwMode="auto">
            <a:xfrm>
              <a:off x="9347925" y="146358"/>
              <a:ext cx="1204813"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b="1" dirty="0">
                  <a:solidFill>
                    <a:schemeClr val="bg1"/>
                  </a:solidFill>
                  <a:latin typeface="Huawei Sans" panose="020C0503030203020204" pitchFamily="34" charset="0"/>
                </a:rPr>
                <a:t>Многоадресный адрес IPv6</a:t>
              </a:r>
            </a:p>
          </p:txBody>
        </p:sp>
        <p:sp>
          <p:nvSpPr>
            <p:cNvPr id="56" name="燕尾形 55"/>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ru-RU" sz="800" dirty="0">
                  <a:latin typeface="Huawei Sans" panose="020C0503030203020204" pitchFamily="34" charset="0"/>
                </a:rPr>
                <a:t>Произвольный адрес </a:t>
              </a:r>
              <a:r>
                <a:rPr lang="ru-RU" sz="800" dirty="0">
                  <a:latin typeface="Huawei Sans" panose="020C0503030203020204" pitchFamily="34" charset="0"/>
                </a:rPr>
                <a:t>IPv6</a:t>
              </a:r>
            </a:p>
          </p:txBody>
        </p:sp>
      </p:grpSp>
    </p:spTree>
    <p:extLst>
      <p:ext uri="{BB962C8B-B14F-4D97-AF65-F5344CB8AC3E}">
        <p14:creationId xmlns:p14="http://schemas.microsoft.com/office/powerpoint/2010/main" val="41276037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ru-RU" sz="1800" dirty="0"/>
              <a:t>Если узел имеет индивидуальный или </a:t>
            </a:r>
            <a:r>
              <a:rPr lang="ru-RU" sz="1800" dirty="0" smtClean="0"/>
              <a:t>п</a:t>
            </a:r>
            <a:r>
              <a:rPr lang="ru-RU" sz="1800" dirty="0" smtClean="0"/>
              <a:t>роизвольный</a:t>
            </a:r>
            <a:r>
              <a:rPr lang="ru-RU" sz="1800" dirty="0" smtClean="0"/>
              <a:t> </a:t>
            </a:r>
            <a:r>
              <a:rPr lang="ru-RU" sz="1800" dirty="0"/>
              <a:t>адрес IPv6, для адреса создается многоадресный адрес запрошенного узла, и узел присоединяется к соответствующей многоадресной группе. Адрес используется для </a:t>
            </a:r>
            <a:r>
              <a:rPr lang="ru-RU" sz="1800" b="1" dirty="0"/>
              <a:t>обнаружения соседей</a:t>
            </a:r>
            <a:r>
              <a:rPr lang="ru-RU" sz="1800" dirty="0"/>
              <a:t> и </a:t>
            </a:r>
            <a:r>
              <a:rPr lang="ru-RU" sz="1800" b="1" dirty="0"/>
              <a:t>обнаружения повторяющихся адресов (DAD).</a:t>
            </a:r>
            <a:r>
              <a:rPr lang="ru-RU" sz="1800" dirty="0"/>
              <a:t> Многоадресный адрес запрошенного узла </a:t>
            </a:r>
            <a:r>
              <a:rPr lang="ru-RU" sz="1800" b="1" dirty="0"/>
              <a:t>действителен только на локальном канале.</a:t>
            </a:r>
          </a:p>
        </p:txBody>
      </p:sp>
      <p:sp>
        <p:nvSpPr>
          <p:cNvPr id="2" name="标题 1"/>
          <p:cNvSpPr>
            <a:spLocks noGrp="1"/>
          </p:cNvSpPr>
          <p:nvPr>
            <p:ph type="title"/>
          </p:nvPr>
        </p:nvSpPr>
        <p:spPr/>
        <p:txBody>
          <a:bodyPr/>
          <a:lstStyle/>
          <a:p>
            <a:r>
              <a:rPr lang="ru-RU" dirty="0"/>
              <a:t>Многоадресный адрес запрошенного узла</a:t>
            </a:r>
          </a:p>
        </p:txBody>
      </p:sp>
      <p:cxnSp>
        <p:nvCxnSpPr>
          <p:cNvPr id="42" name="直接连接符 8"/>
          <p:cNvCxnSpPr/>
          <p:nvPr/>
        </p:nvCxnSpPr>
        <p:spPr>
          <a:xfrm>
            <a:off x="10872615" y="3109065"/>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箭头连接符 10"/>
          <p:cNvCxnSpPr/>
          <p:nvPr/>
        </p:nvCxnSpPr>
        <p:spPr>
          <a:xfrm>
            <a:off x="6578039" y="3390681"/>
            <a:ext cx="4284000" cy="120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11"/>
          <p:cNvCxnSpPr/>
          <p:nvPr/>
        </p:nvCxnSpPr>
        <p:spPr>
          <a:xfrm>
            <a:off x="6561298" y="3109065"/>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矩形 12"/>
          <p:cNvSpPr/>
          <p:nvPr/>
        </p:nvSpPr>
        <p:spPr>
          <a:xfrm>
            <a:off x="8315348" y="3109065"/>
            <a:ext cx="927088" cy="282817"/>
          </a:xfrm>
          <a:prstGeom prst="rect">
            <a:avLst/>
          </a:prstGeom>
          <a:noFill/>
          <a:ln>
            <a:noFill/>
          </a:ln>
        </p:spPr>
        <p:txBody>
          <a:bodyPr wrap="square">
            <a:noAutofit/>
          </a:bodyPr>
          <a:lstStyle/>
          <a:p>
            <a:r>
              <a:rPr lang="ru-RU" sz="1400" dirty="0">
                <a:latin typeface="Huawei Sans" panose="020C0503030203020204" pitchFamily="34" charset="0"/>
              </a:rPr>
              <a:t>64 бита</a:t>
            </a:r>
          </a:p>
        </p:txBody>
      </p:sp>
      <p:cxnSp>
        <p:nvCxnSpPr>
          <p:cNvPr id="48" name="直接箭头连接符 10"/>
          <p:cNvCxnSpPr/>
          <p:nvPr/>
        </p:nvCxnSpPr>
        <p:spPr>
          <a:xfrm>
            <a:off x="2249982" y="3390681"/>
            <a:ext cx="4284000" cy="120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直接连接符 11"/>
          <p:cNvCxnSpPr/>
          <p:nvPr/>
        </p:nvCxnSpPr>
        <p:spPr>
          <a:xfrm>
            <a:off x="2233241" y="3109065"/>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矩形 12"/>
          <p:cNvSpPr/>
          <p:nvPr/>
        </p:nvSpPr>
        <p:spPr>
          <a:xfrm>
            <a:off x="4014607" y="3109066"/>
            <a:ext cx="899772" cy="232198"/>
          </a:xfrm>
          <a:prstGeom prst="rect">
            <a:avLst/>
          </a:prstGeom>
          <a:noFill/>
          <a:ln>
            <a:noFill/>
          </a:ln>
        </p:spPr>
        <p:txBody>
          <a:bodyPr wrap="square">
            <a:noAutofit/>
          </a:bodyPr>
          <a:lstStyle/>
          <a:p>
            <a:r>
              <a:rPr lang="ru-RU" sz="1400" dirty="0">
                <a:latin typeface="Huawei Sans" panose="020C0503030203020204" pitchFamily="34" charset="0"/>
              </a:rPr>
              <a:t>64 бита</a:t>
            </a:r>
          </a:p>
        </p:txBody>
      </p:sp>
      <p:sp>
        <p:nvSpPr>
          <p:cNvPr id="51" name="矩形 12"/>
          <p:cNvSpPr/>
          <p:nvPr/>
        </p:nvSpPr>
        <p:spPr>
          <a:xfrm>
            <a:off x="451877" y="3449063"/>
            <a:ext cx="1671435" cy="523220"/>
          </a:xfrm>
          <a:prstGeom prst="rect">
            <a:avLst/>
          </a:prstGeom>
          <a:noFill/>
          <a:ln>
            <a:noFill/>
          </a:ln>
        </p:spPr>
        <p:txBody>
          <a:bodyPr wrap="square">
            <a:noAutofit/>
          </a:bodyPr>
          <a:lstStyle/>
          <a:p>
            <a:r>
              <a:rPr lang="ru-RU" sz="1400" dirty="0">
                <a:latin typeface="Huawei Sans" panose="020C0503030203020204" pitchFamily="34" charset="0"/>
              </a:rPr>
              <a:t>Индивидуальный или </a:t>
            </a:r>
          </a:p>
          <a:p>
            <a:r>
              <a:rPr lang="ru-RU" sz="1400" dirty="0" smtClean="0">
                <a:latin typeface="Huawei Sans" panose="020C0503030203020204" pitchFamily="34" charset="0"/>
              </a:rPr>
              <a:t>произвольный </a:t>
            </a:r>
            <a:r>
              <a:rPr lang="ru-RU" sz="1400" dirty="0">
                <a:latin typeface="Huawei Sans" panose="020C0503030203020204" pitchFamily="34" charset="0"/>
              </a:rPr>
              <a:t>адрес </a:t>
            </a:r>
            <a:r>
              <a:rPr lang="ru-RU" sz="1400" dirty="0">
                <a:latin typeface="Huawei Sans" panose="020C0503030203020204" pitchFamily="34" charset="0"/>
              </a:rPr>
              <a:t>IPv6</a:t>
            </a:r>
          </a:p>
        </p:txBody>
      </p:sp>
      <p:sp>
        <p:nvSpPr>
          <p:cNvPr id="52" name="矩形 12"/>
          <p:cNvSpPr/>
          <p:nvPr/>
        </p:nvSpPr>
        <p:spPr>
          <a:xfrm>
            <a:off x="451877" y="4661301"/>
            <a:ext cx="1809293" cy="738664"/>
          </a:xfrm>
          <a:prstGeom prst="rect">
            <a:avLst/>
          </a:prstGeom>
          <a:noFill/>
          <a:ln>
            <a:noFill/>
          </a:ln>
        </p:spPr>
        <p:txBody>
          <a:bodyPr wrap="square">
            <a:noAutofit/>
          </a:bodyPr>
          <a:lstStyle/>
          <a:p>
            <a:r>
              <a:rPr lang="ru-RU" sz="1400" dirty="0">
                <a:latin typeface="Huawei Sans" panose="020C0503030203020204" pitchFamily="34" charset="0"/>
              </a:rPr>
              <a:t>Соответствующий</a:t>
            </a:r>
          </a:p>
          <a:p>
            <a:r>
              <a:rPr lang="ru-RU" sz="1400" dirty="0">
                <a:latin typeface="Huawei Sans" panose="020C0503030203020204" pitchFamily="34" charset="0"/>
              </a:rPr>
              <a:t>многоадресный адрес</a:t>
            </a:r>
          </a:p>
          <a:p>
            <a:r>
              <a:rPr lang="ru-RU" sz="1400" dirty="0">
                <a:latin typeface="Huawei Sans" panose="020C0503030203020204" pitchFamily="34" charset="0"/>
              </a:rPr>
              <a:t>запрошенного узла</a:t>
            </a:r>
          </a:p>
        </p:txBody>
      </p:sp>
      <p:graphicFrame>
        <p:nvGraphicFramePr>
          <p:cNvPr id="53" name="表格 52"/>
          <p:cNvGraphicFramePr>
            <a:graphicFrameLocks noGrp="1"/>
          </p:cNvGraphicFramePr>
          <p:nvPr>
            <p:extLst>
              <p:ext uri="{D42A27DB-BD31-4B8C-83A1-F6EECF244321}">
                <p14:modId xmlns:p14="http://schemas.microsoft.com/office/powerpoint/2010/main" val="2908832080"/>
              </p:ext>
            </p:extLst>
          </p:nvPr>
        </p:nvGraphicFramePr>
        <p:xfrm>
          <a:off x="2249982" y="4733445"/>
          <a:ext cx="8631311" cy="370840"/>
        </p:xfrm>
        <a:graphic>
          <a:graphicData uri="http://schemas.openxmlformats.org/drawingml/2006/table">
            <a:tbl>
              <a:tblPr firstRow="1" bandRow="1">
                <a:tableStyleId>{2D5ABB26-0587-4C30-8999-92F81FD0307C}</a:tableStyleId>
              </a:tblPr>
              <a:tblGrid>
                <a:gridCol w="1110171">
                  <a:extLst>
                    <a:ext uri="{9D8B030D-6E8A-4147-A177-3AD203B41FA5}">
                      <a16:colId xmlns:a16="http://schemas.microsoft.com/office/drawing/2014/main" xmlns="" val="20000"/>
                    </a:ext>
                  </a:extLst>
                </a:gridCol>
                <a:gridCol w="1110171">
                  <a:extLst>
                    <a:ext uri="{9D8B030D-6E8A-4147-A177-3AD203B41FA5}">
                      <a16:colId xmlns:a16="http://schemas.microsoft.com/office/drawing/2014/main" xmlns="" val="20001"/>
                    </a:ext>
                  </a:extLst>
                </a:gridCol>
                <a:gridCol w="1110171">
                  <a:extLst>
                    <a:ext uri="{9D8B030D-6E8A-4147-A177-3AD203B41FA5}">
                      <a16:colId xmlns:a16="http://schemas.microsoft.com/office/drawing/2014/main" xmlns="" val="20002"/>
                    </a:ext>
                  </a:extLst>
                </a:gridCol>
                <a:gridCol w="1110171">
                  <a:extLst>
                    <a:ext uri="{9D8B030D-6E8A-4147-A177-3AD203B41FA5}">
                      <a16:colId xmlns:a16="http://schemas.microsoft.com/office/drawing/2014/main" xmlns="" val="20003"/>
                    </a:ext>
                  </a:extLst>
                </a:gridCol>
                <a:gridCol w="1110171">
                  <a:extLst>
                    <a:ext uri="{9D8B030D-6E8A-4147-A177-3AD203B41FA5}">
                      <a16:colId xmlns:a16="http://schemas.microsoft.com/office/drawing/2014/main" xmlns="" val="20004"/>
                    </a:ext>
                  </a:extLst>
                </a:gridCol>
                <a:gridCol w="1110171">
                  <a:extLst>
                    <a:ext uri="{9D8B030D-6E8A-4147-A177-3AD203B41FA5}">
                      <a16:colId xmlns:a16="http://schemas.microsoft.com/office/drawing/2014/main" xmlns="" val="20005"/>
                    </a:ext>
                  </a:extLst>
                </a:gridCol>
                <a:gridCol w="682170">
                  <a:extLst>
                    <a:ext uri="{9D8B030D-6E8A-4147-A177-3AD203B41FA5}">
                      <a16:colId xmlns:a16="http://schemas.microsoft.com/office/drawing/2014/main" xmlns="" val="20006"/>
                    </a:ext>
                  </a:extLst>
                </a:gridCol>
                <a:gridCol w="1288115">
                  <a:extLst>
                    <a:ext uri="{9D8B030D-6E8A-4147-A177-3AD203B41FA5}">
                      <a16:colId xmlns:a16="http://schemas.microsoft.com/office/drawing/2014/main" xmlns="" val="20007"/>
                    </a:ext>
                  </a:extLst>
                </a:gridCol>
              </a:tblGrid>
              <a:tr h="370840">
                <a:tc>
                  <a:txBody>
                    <a:bodyPr/>
                    <a:lstStyle/>
                    <a:p>
                      <a:pPr marL="0" algn="ctr" defTabSz="914034" rtl="0" eaLnBrk="1" latinLnBrk="0" hangingPunct="1"/>
                      <a:r>
                        <a:rPr lang="ru-RU" sz="1600" dirty="0">
                          <a:solidFill>
                            <a:schemeClr val="tx1"/>
                          </a:solidFill>
                          <a:latin typeface="Huawei Sans" panose="020C0503030203020204" pitchFamily="34" charset="0"/>
                        </a:rPr>
                        <a:t>FF02</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lang="ru-RU" sz="1600" dirty="0">
                          <a:solidFill>
                            <a:schemeClr val="tx1"/>
                          </a:solidFill>
                          <a:latin typeface="Huawei Sans" panose="020C0503030203020204" pitchFamily="34" charset="0"/>
                        </a:rPr>
                        <a:t>0000</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lang="ru-RU" sz="1600" dirty="0">
                          <a:solidFill>
                            <a:schemeClr val="tx1"/>
                          </a:solidFill>
                          <a:latin typeface="Huawei Sans" panose="020C0503030203020204" pitchFamily="34" charset="0"/>
                        </a:rPr>
                        <a:t>0000</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lang="ru-RU" sz="1600" dirty="0">
                          <a:solidFill>
                            <a:schemeClr val="tx1"/>
                          </a:solidFill>
                          <a:latin typeface="Huawei Sans" panose="020C0503030203020204" pitchFamily="34" charset="0"/>
                        </a:rPr>
                        <a:t>0000</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lang="ru-RU" sz="1600" dirty="0">
                          <a:solidFill>
                            <a:schemeClr val="tx1"/>
                          </a:solidFill>
                          <a:latin typeface="Huawei Sans" panose="020C0503030203020204" pitchFamily="34" charset="0"/>
                        </a:rPr>
                        <a:t>0000</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lang="ru-RU" sz="1600" dirty="0">
                          <a:solidFill>
                            <a:schemeClr val="tx1"/>
                          </a:solidFill>
                          <a:latin typeface="Huawei Sans" panose="020C0503030203020204" pitchFamily="34" charset="0"/>
                        </a:rPr>
                        <a:t>0001</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lang="ru-RU" sz="1600" dirty="0">
                          <a:solidFill>
                            <a:schemeClr val="tx1"/>
                          </a:solidFill>
                          <a:latin typeface="Huawei Sans" panose="020C0503030203020204" pitchFamily="34" charset="0"/>
                        </a:rPr>
                        <a:t>FF</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l" defTabSz="914034" rtl="0" eaLnBrk="1" latinLnBrk="0" hangingPunct="1"/>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grpSp>
        <p:nvGrpSpPr>
          <p:cNvPr id="59" name="组合 58"/>
          <p:cNvGrpSpPr/>
          <p:nvPr/>
        </p:nvGrpSpPr>
        <p:grpSpPr>
          <a:xfrm>
            <a:off x="2260557" y="5153703"/>
            <a:ext cx="7332514" cy="360000"/>
            <a:chOff x="1869435" y="5955688"/>
            <a:chExt cx="7332514" cy="360000"/>
          </a:xfrm>
        </p:grpSpPr>
        <p:cxnSp>
          <p:nvCxnSpPr>
            <p:cNvPr id="54" name="直接连接符 11"/>
            <p:cNvCxnSpPr/>
            <p:nvPr/>
          </p:nvCxnSpPr>
          <p:spPr>
            <a:xfrm>
              <a:off x="9201949" y="5955688"/>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箭头连接符 10"/>
            <p:cNvCxnSpPr/>
            <p:nvPr/>
          </p:nvCxnSpPr>
          <p:spPr>
            <a:xfrm>
              <a:off x="1886176" y="6237304"/>
              <a:ext cx="7315773" cy="120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6" name="直接连接符 11"/>
            <p:cNvCxnSpPr/>
            <p:nvPr/>
          </p:nvCxnSpPr>
          <p:spPr>
            <a:xfrm>
              <a:off x="1869435" y="5955688"/>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矩形 12"/>
            <p:cNvSpPr/>
            <p:nvPr/>
          </p:nvSpPr>
          <p:spPr>
            <a:xfrm>
              <a:off x="4238936" y="5980651"/>
              <a:ext cx="3396342" cy="278022"/>
            </a:xfrm>
            <a:prstGeom prst="rect">
              <a:avLst/>
            </a:prstGeom>
            <a:noFill/>
            <a:ln>
              <a:noFill/>
            </a:ln>
          </p:spPr>
          <p:txBody>
            <a:bodyPr wrap="square">
              <a:noAutofit/>
            </a:bodyPr>
            <a:lstStyle/>
            <a:p>
              <a:r>
                <a:rPr lang="ru-RU" sz="1400" dirty="0">
                  <a:latin typeface="Huawei Sans" panose="020C0503030203020204" pitchFamily="34" charset="0"/>
                </a:rPr>
                <a:t>104 бита (фиксированный префикс)</a:t>
              </a:r>
            </a:p>
          </p:txBody>
        </p:sp>
      </p:grpSp>
      <p:cxnSp>
        <p:nvCxnSpPr>
          <p:cNvPr id="61" name="直接连接符 11"/>
          <p:cNvCxnSpPr/>
          <p:nvPr/>
        </p:nvCxnSpPr>
        <p:spPr>
          <a:xfrm>
            <a:off x="10895007" y="5153703"/>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箭头连接符 10"/>
          <p:cNvCxnSpPr/>
          <p:nvPr/>
        </p:nvCxnSpPr>
        <p:spPr>
          <a:xfrm>
            <a:off x="9596043" y="5435319"/>
            <a:ext cx="1298964" cy="120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直接连接符 11"/>
          <p:cNvCxnSpPr/>
          <p:nvPr/>
        </p:nvCxnSpPr>
        <p:spPr>
          <a:xfrm>
            <a:off x="9593071" y="5153703"/>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矩形 12"/>
          <p:cNvSpPr/>
          <p:nvPr/>
        </p:nvSpPr>
        <p:spPr>
          <a:xfrm>
            <a:off x="9984193" y="5127542"/>
            <a:ext cx="944212" cy="329145"/>
          </a:xfrm>
          <a:prstGeom prst="rect">
            <a:avLst/>
          </a:prstGeom>
          <a:noFill/>
          <a:ln>
            <a:noFill/>
          </a:ln>
        </p:spPr>
        <p:txBody>
          <a:bodyPr wrap="square">
            <a:noAutofit/>
          </a:bodyPr>
          <a:lstStyle/>
          <a:p>
            <a:r>
              <a:rPr lang="ru-RU" sz="1400" dirty="0">
                <a:latin typeface="Huawei Sans" panose="020C0503030203020204" pitchFamily="34" charset="0"/>
              </a:rPr>
              <a:t>24 бита</a:t>
            </a:r>
          </a:p>
        </p:txBody>
      </p:sp>
      <p:graphicFrame>
        <p:nvGraphicFramePr>
          <p:cNvPr id="41" name="表格 40"/>
          <p:cNvGraphicFramePr>
            <a:graphicFrameLocks noGrp="1"/>
          </p:cNvGraphicFramePr>
          <p:nvPr>
            <p:extLst>
              <p:ext uri="{D42A27DB-BD31-4B8C-83A1-F6EECF244321}">
                <p14:modId xmlns:p14="http://schemas.microsoft.com/office/powerpoint/2010/main" val="825293272"/>
              </p:ext>
            </p:extLst>
          </p:nvPr>
        </p:nvGraphicFramePr>
        <p:xfrm>
          <a:off x="2241298" y="3568982"/>
          <a:ext cx="8640000" cy="370840"/>
        </p:xfrm>
        <a:graphic>
          <a:graphicData uri="http://schemas.openxmlformats.org/drawingml/2006/table">
            <a:tbl>
              <a:tblPr firstRow="1" bandRow="1">
                <a:tableStyleId>{2D5ABB26-0587-4C30-8999-92F81FD0307C}</a:tableStyleId>
              </a:tblPr>
              <a:tblGrid>
                <a:gridCol w="4320000">
                  <a:extLst>
                    <a:ext uri="{9D8B030D-6E8A-4147-A177-3AD203B41FA5}">
                      <a16:colId xmlns:a16="http://schemas.microsoft.com/office/drawing/2014/main" xmlns="" val="20000"/>
                    </a:ext>
                  </a:extLst>
                </a:gridCol>
                <a:gridCol w="4320000">
                  <a:extLst>
                    <a:ext uri="{9D8B030D-6E8A-4147-A177-3AD203B41FA5}">
                      <a16:colId xmlns:a16="http://schemas.microsoft.com/office/drawing/2014/main" xmlns="" val="20001"/>
                    </a:ext>
                  </a:extLst>
                </a:gridCol>
              </a:tblGrid>
              <a:tr h="370840">
                <a:tc>
                  <a:txBody>
                    <a:bodyPr/>
                    <a:lstStyle/>
                    <a:p>
                      <a:pPr algn="ctr"/>
                      <a:r>
                        <a:rPr lang="ru-RU" sz="1600" dirty="0">
                          <a:latin typeface="Huawei Sans" panose="020C0503030203020204" pitchFamily="34" charset="0"/>
                        </a:rPr>
                        <a:t>Префикс IPv6-адресв</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lang="ru-RU" sz="1600" dirty="0">
                          <a:latin typeface="Huawei Sans" panose="020C0503030203020204" pitchFamily="34" charset="0"/>
                        </a:rPr>
                        <a:t>Идентификатор интерфейса</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a16="http://schemas.microsoft.com/office/drawing/2014/main" xmlns="" val="10000"/>
                  </a:ext>
                </a:extLst>
              </a:tr>
            </a:tbl>
          </a:graphicData>
        </a:graphic>
      </p:graphicFrame>
      <p:sp>
        <p:nvSpPr>
          <p:cNvPr id="15" name="文本框 14"/>
          <p:cNvSpPr txBox="1"/>
          <p:nvPr/>
        </p:nvSpPr>
        <p:spPr bwMode="auto">
          <a:xfrm>
            <a:off x="10339687" y="3963079"/>
            <a:ext cx="1410807" cy="85810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1600" dirty="0">
                <a:latin typeface="Huawei Sans" panose="020C0503030203020204" pitchFamily="34" charset="0"/>
              </a:rPr>
              <a:t>24 бита</a:t>
            </a:r>
          </a:p>
          <a:p>
            <a:pPr algn="ctr"/>
            <a:r>
              <a:rPr lang="ru-RU" sz="1600" dirty="0">
                <a:latin typeface="Huawei Sans" panose="020C0503030203020204" pitchFamily="34" charset="0"/>
              </a:rPr>
              <a:t>скопированы</a:t>
            </a:r>
          </a:p>
          <a:p>
            <a:pPr algn="ctr"/>
            <a:endParaRPr lang="zh-CN" altLang="en-US" sz="1800" b="1" dirty="0">
              <a:latin typeface="Huawei Sans" panose="020C0503030203020204" pitchFamily="34" charset="0"/>
            </a:endParaRPr>
          </a:p>
        </p:txBody>
      </p:sp>
      <p:sp>
        <p:nvSpPr>
          <p:cNvPr id="32" name="Right Arrow 157"/>
          <p:cNvSpPr/>
          <p:nvPr/>
        </p:nvSpPr>
        <p:spPr>
          <a:xfrm rot="5400000">
            <a:off x="9837894" y="4161271"/>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a:xfrm>
            <a:off x="8628009" y="61992"/>
            <a:ext cx="3146738" cy="324000"/>
            <a:chOff x="8431201" y="146358"/>
            <a:chExt cx="3146738" cy="324000"/>
          </a:xfrm>
        </p:grpSpPr>
        <p:sp>
          <p:nvSpPr>
            <p:cNvPr id="31" name="五边形 30"/>
            <p:cNvSpPr/>
            <p:nvPr/>
          </p:nvSpPr>
          <p:spPr bwMode="auto">
            <a:xfrm>
              <a:off x="8431201" y="146358"/>
              <a:ext cx="1043307"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dirty="0">
                  <a:latin typeface="Huawei Sans" panose="020C0503030203020204" pitchFamily="34" charset="0"/>
                </a:rPr>
                <a:t>Индивидуальный адрес IPv6</a:t>
              </a:r>
            </a:p>
          </p:txBody>
        </p:sp>
        <p:sp>
          <p:nvSpPr>
            <p:cNvPr id="36" name="燕尾形 35"/>
            <p:cNvSpPr/>
            <p:nvPr/>
          </p:nvSpPr>
          <p:spPr bwMode="auto">
            <a:xfrm>
              <a:off x="9347925" y="146358"/>
              <a:ext cx="1204813"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b="1" dirty="0">
                  <a:solidFill>
                    <a:schemeClr val="bg1"/>
                  </a:solidFill>
                  <a:latin typeface="Huawei Sans" panose="020C0503030203020204" pitchFamily="34" charset="0"/>
                </a:rPr>
                <a:t>Многоадресный адрес IPv6</a:t>
              </a:r>
            </a:p>
          </p:txBody>
        </p:sp>
        <p:sp>
          <p:nvSpPr>
            <p:cNvPr id="37" name="燕尾形 36"/>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ru-RU" sz="800" dirty="0">
                  <a:latin typeface="Huawei Sans" panose="020C0503030203020204" pitchFamily="34" charset="0"/>
                </a:rPr>
                <a:t>Произвольный адрес </a:t>
              </a:r>
              <a:r>
                <a:rPr lang="ru-RU" sz="800" dirty="0">
                  <a:latin typeface="Huawei Sans" panose="020C0503030203020204" pitchFamily="34" charset="0"/>
                </a:rPr>
                <a:t>IPv6</a:t>
              </a:r>
            </a:p>
          </p:txBody>
        </p:sp>
      </p:grpSp>
    </p:spTree>
    <p:extLst>
      <p:ext uri="{BB962C8B-B14F-4D97-AF65-F5344CB8AC3E}">
        <p14:creationId xmlns:p14="http://schemas.microsoft.com/office/powerpoint/2010/main" val="3397846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p:cNvSpPr>
            <a:spLocks noGrp="1"/>
          </p:cNvSpPr>
          <p:nvPr>
            <p:ph type="body" sz="quarter" idx="10"/>
          </p:nvPr>
        </p:nvSpPr>
        <p:spPr/>
        <p:txBody>
          <a:bodyPr/>
          <a:lstStyle/>
          <a:p>
            <a:r>
              <a:rPr lang="ru-RU" sz="1600" dirty="0" smtClean="0"/>
              <a:t>Произвольные </a:t>
            </a:r>
            <a:r>
              <a:rPr lang="ru-RU" sz="1600" dirty="0" smtClean="0"/>
              <a:t>адреса идентифицируют группу сетевых интерфейсов, которые обычно принадлежат разным узлам. </a:t>
            </a:r>
            <a:r>
              <a:rPr lang="ru-RU" sz="1600" dirty="0"/>
              <a:t>Произвольный </a:t>
            </a:r>
            <a:r>
              <a:rPr lang="ru-RU" sz="1600" dirty="0" smtClean="0"/>
              <a:t>адрес может использоваться в качестве адреса источника или назначения пакетов IPv6.</a:t>
            </a:r>
            <a:endParaRPr lang="ru-RU" sz="1600" dirty="0"/>
          </a:p>
        </p:txBody>
      </p:sp>
      <p:sp>
        <p:nvSpPr>
          <p:cNvPr id="3" name="标题 2"/>
          <p:cNvSpPr>
            <a:spLocks noGrp="1"/>
          </p:cNvSpPr>
          <p:nvPr>
            <p:ph type="title"/>
          </p:nvPr>
        </p:nvSpPr>
        <p:spPr/>
        <p:txBody>
          <a:bodyPr/>
          <a:lstStyle/>
          <a:p>
            <a:r>
              <a:rPr lang="ru-RU" sz="3600" dirty="0"/>
              <a:t>Произвольный </a:t>
            </a:r>
            <a:r>
              <a:rPr lang="ru-RU" dirty="0" smtClean="0"/>
              <a:t>адрес </a:t>
            </a:r>
            <a:r>
              <a:rPr lang="ru-RU" dirty="0"/>
              <a:t>IPv6</a:t>
            </a:r>
          </a:p>
        </p:txBody>
      </p:sp>
      <p:grpSp>
        <p:nvGrpSpPr>
          <p:cNvPr id="18" name="组合 17"/>
          <p:cNvGrpSpPr/>
          <p:nvPr/>
        </p:nvGrpSpPr>
        <p:grpSpPr>
          <a:xfrm>
            <a:off x="648908" y="2317830"/>
            <a:ext cx="11052538" cy="3727913"/>
            <a:chOff x="648908" y="2191745"/>
            <a:chExt cx="11052538" cy="3727913"/>
          </a:xfrm>
        </p:grpSpPr>
        <p:pic>
          <p:nvPicPr>
            <p:cNvPr id="39" name="图片 38"/>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artisticGlowDiffused/>
                      </a14:imgEffect>
                    </a14:imgLayer>
                  </a14:imgProps>
                </a:ext>
                <a:ext uri="{28A0092B-C50C-407E-A947-70E740481C1C}">
                  <a14:useLocalDpi xmlns:a14="http://schemas.microsoft.com/office/drawing/2010/main" val="0"/>
                </a:ext>
              </a:extLst>
            </a:blip>
            <a:stretch>
              <a:fillRect/>
            </a:stretch>
          </p:blipFill>
          <p:spPr>
            <a:xfrm>
              <a:off x="4122504" y="3021064"/>
              <a:ext cx="3976691" cy="2496994"/>
            </a:xfrm>
            <a:prstGeom prst="rect">
              <a:avLst/>
            </a:prstGeom>
          </p:spPr>
        </p:pic>
        <p:cxnSp>
          <p:nvCxnSpPr>
            <p:cNvPr id="13" name="直接连接符 35"/>
            <p:cNvCxnSpPr>
              <a:cxnSpLocks noChangeShapeType="1"/>
              <a:stCxn id="24" idx="3"/>
              <a:endCxn id="77" idx="1"/>
            </p:cNvCxnSpPr>
            <p:nvPr/>
          </p:nvCxnSpPr>
          <p:spPr bwMode="auto">
            <a:xfrm>
              <a:off x="3712227" y="3309273"/>
              <a:ext cx="694196" cy="72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 name="直接连接符 35"/>
            <p:cNvCxnSpPr>
              <a:cxnSpLocks noChangeShapeType="1"/>
              <a:stCxn id="26" idx="3"/>
              <a:endCxn id="74" idx="1"/>
            </p:cNvCxnSpPr>
            <p:nvPr/>
          </p:nvCxnSpPr>
          <p:spPr bwMode="auto">
            <a:xfrm flipV="1">
              <a:off x="3712227" y="4691879"/>
              <a:ext cx="694196" cy="72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4" name="直接连接符 35"/>
            <p:cNvCxnSpPr>
              <a:cxnSpLocks noChangeShapeType="1"/>
              <a:stCxn id="76" idx="3"/>
              <a:endCxn id="29" idx="1"/>
            </p:cNvCxnSpPr>
            <p:nvPr/>
          </p:nvCxnSpPr>
          <p:spPr bwMode="auto">
            <a:xfrm flipV="1">
              <a:off x="8230252" y="3309273"/>
              <a:ext cx="643910" cy="72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5" name="直接连接符 35"/>
            <p:cNvCxnSpPr>
              <a:cxnSpLocks noChangeShapeType="1"/>
              <a:stCxn id="72" idx="3"/>
              <a:endCxn id="30" idx="1"/>
            </p:cNvCxnSpPr>
            <p:nvPr/>
          </p:nvCxnSpPr>
          <p:spPr bwMode="auto">
            <a:xfrm flipV="1">
              <a:off x="8284456" y="4717455"/>
              <a:ext cx="606739"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24" name="图片 23" descr="PC.png"/>
            <p:cNvPicPr>
              <a:picLocks noChangeAspect="1"/>
            </p:cNvPicPr>
            <p:nvPr/>
          </p:nvPicPr>
          <p:blipFill>
            <a:blip r:embed="rId5" cstate="print"/>
            <a:stretch>
              <a:fillRect/>
            </a:stretch>
          </p:blipFill>
          <p:spPr>
            <a:xfrm>
              <a:off x="2868476" y="2985273"/>
              <a:ext cx="843751" cy="648000"/>
            </a:xfrm>
            <a:prstGeom prst="rect">
              <a:avLst/>
            </a:prstGeom>
          </p:spPr>
        </p:pic>
        <p:pic>
          <p:nvPicPr>
            <p:cNvPr id="26" name="图片 25" descr="PC.png"/>
            <p:cNvPicPr>
              <a:picLocks noChangeAspect="1"/>
            </p:cNvPicPr>
            <p:nvPr/>
          </p:nvPicPr>
          <p:blipFill>
            <a:blip r:embed="rId5" cstate="print"/>
            <a:stretch>
              <a:fillRect/>
            </a:stretch>
          </p:blipFill>
          <p:spPr>
            <a:xfrm>
              <a:off x="2868476" y="4368599"/>
              <a:ext cx="843751" cy="648000"/>
            </a:xfrm>
            <a:prstGeom prst="rect">
              <a:avLst/>
            </a:prstGeom>
          </p:spPr>
        </p:pic>
        <p:pic>
          <p:nvPicPr>
            <p:cNvPr id="29" name="图片 28" descr="通用服务器-蓝.png"/>
            <p:cNvPicPr>
              <a:picLocks noChangeAspect="1"/>
            </p:cNvPicPr>
            <p:nvPr/>
          </p:nvPicPr>
          <p:blipFill>
            <a:blip r:embed="rId6" cstate="print"/>
            <a:stretch>
              <a:fillRect/>
            </a:stretch>
          </p:blipFill>
          <p:spPr>
            <a:xfrm>
              <a:off x="8874162" y="2985273"/>
              <a:ext cx="792000" cy="648000"/>
            </a:xfrm>
            <a:prstGeom prst="rect">
              <a:avLst/>
            </a:prstGeom>
          </p:spPr>
        </p:pic>
        <p:pic>
          <p:nvPicPr>
            <p:cNvPr id="30" name="图片 29" descr="通用服务器-蓝.png"/>
            <p:cNvPicPr>
              <a:picLocks noChangeAspect="1"/>
            </p:cNvPicPr>
            <p:nvPr/>
          </p:nvPicPr>
          <p:blipFill>
            <a:blip r:embed="rId6" cstate="print"/>
            <a:stretch>
              <a:fillRect/>
            </a:stretch>
          </p:blipFill>
          <p:spPr>
            <a:xfrm>
              <a:off x="8891195" y="4400423"/>
              <a:ext cx="774967" cy="634064"/>
            </a:xfrm>
            <a:prstGeom prst="rect">
              <a:avLst/>
            </a:prstGeom>
          </p:spPr>
        </p:pic>
        <p:cxnSp>
          <p:nvCxnSpPr>
            <p:cNvPr id="41" name="直接连接符 35"/>
            <p:cNvCxnSpPr>
              <a:cxnSpLocks noChangeShapeType="1"/>
              <a:stCxn id="77" idx="3"/>
              <a:endCxn id="75" idx="1"/>
            </p:cNvCxnSpPr>
            <p:nvPr/>
          </p:nvCxnSpPr>
          <p:spPr bwMode="auto">
            <a:xfrm>
              <a:off x="5198423" y="3309993"/>
              <a:ext cx="549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44" name="直接连接符 35"/>
            <p:cNvCxnSpPr>
              <a:cxnSpLocks noChangeShapeType="1"/>
              <a:stCxn id="75" idx="3"/>
              <a:endCxn id="76" idx="1"/>
            </p:cNvCxnSpPr>
            <p:nvPr/>
          </p:nvCxnSpPr>
          <p:spPr bwMode="auto">
            <a:xfrm>
              <a:off x="6539511" y="3309993"/>
              <a:ext cx="898741"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0" name="直接连接符 35"/>
            <p:cNvCxnSpPr>
              <a:cxnSpLocks noChangeShapeType="1"/>
              <a:stCxn id="77" idx="2"/>
              <a:endCxn id="74" idx="0"/>
            </p:cNvCxnSpPr>
            <p:nvPr/>
          </p:nvCxnSpPr>
          <p:spPr bwMode="auto">
            <a:xfrm>
              <a:off x="4802423" y="3634713"/>
              <a:ext cx="0" cy="732446"/>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4" name="直接连接符 35"/>
            <p:cNvCxnSpPr>
              <a:cxnSpLocks noChangeShapeType="1"/>
              <a:stCxn id="73" idx="1"/>
              <a:endCxn id="74" idx="3"/>
            </p:cNvCxnSpPr>
            <p:nvPr/>
          </p:nvCxnSpPr>
          <p:spPr bwMode="auto">
            <a:xfrm flipH="1">
              <a:off x="5198423" y="4691879"/>
              <a:ext cx="549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63" name="TextBox 66"/>
            <p:cNvSpPr txBox="1">
              <a:spLocks noChangeArrowheads="1"/>
            </p:cNvSpPr>
            <p:nvPr/>
          </p:nvSpPr>
          <p:spPr bwMode="auto">
            <a:xfrm>
              <a:off x="8384770" y="2640421"/>
              <a:ext cx="17554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lang="ru-RU" sz="1600" dirty="0">
                  <a:latin typeface="Huawei Sans" panose="020C0503030203020204" pitchFamily="34" charset="0"/>
                </a:rPr>
                <a:t>Веб-сервер 1</a:t>
              </a:r>
            </a:p>
          </p:txBody>
        </p:sp>
        <p:sp>
          <p:nvSpPr>
            <p:cNvPr id="64" name="TextBox 66"/>
            <p:cNvSpPr txBox="1">
              <a:spLocks noChangeArrowheads="1"/>
            </p:cNvSpPr>
            <p:nvPr/>
          </p:nvSpPr>
          <p:spPr bwMode="auto">
            <a:xfrm>
              <a:off x="9734826" y="3598738"/>
              <a:ext cx="1966620" cy="769861"/>
            </a:xfrm>
            <a:prstGeom prst="rect">
              <a:avLst/>
            </a:prstGeom>
            <a:solidFill>
              <a:srgbClr val="F4FBFE"/>
            </a:solidFill>
            <a:ln w="12700" cap="flat" cmpd="sng" algn="ctr">
              <a:solidFill>
                <a:srgbClr val="99DFF9"/>
              </a:solidFill>
              <a:prstDash val="solid"/>
              <a:miter lim="800000"/>
            </a:ln>
            <a:effectLst/>
          </p:spPr>
          <p:txBody>
            <a:bodyPr wrap="square" rtlCol="0" anchor="ctr">
              <a:noAutofit/>
            </a:bodyPr>
            <a:lstStyle>
              <a:defPPr>
                <a:defRPr lang="en-US"/>
              </a:defPPr>
              <a:lvl1pPr defTabSz="914400">
                <a:lnSpc>
                  <a:spcPts val="2200"/>
                </a:lnSpc>
                <a:defRPr sz="1400" kern="0">
                  <a:latin typeface="Arial"/>
                  <a:ea typeface="方正兰亭黑简体"/>
                </a:defRPr>
              </a:lvl1pPr>
            </a:lstStyle>
            <a:p>
              <a:pPr>
                <a:lnSpc>
                  <a:spcPct val="100000"/>
                </a:lnSpc>
              </a:pPr>
              <a:r>
                <a:rPr lang="ru-RU" dirty="0" smtClean="0">
                  <a:latin typeface="Huawei Sans" panose="020C0503030203020204" pitchFamily="34" charset="0"/>
                </a:rPr>
                <a:t>Используют один и тот </a:t>
              </a:r>
              <a:r>
                <a:rPr lang="ru-RU" dirty="0">
                  <a:latin typeface="Huawei Sans" panose="020C0503030203020204" pitchFamily="34" charset="0"/>
                </a:rPr>
                <a:t>же IPv6-адрес 2001:0DB8::84C2.</a:t>
              </a:r>
            </a:p>
          </p:txBody>
        </p:sp>
        <p:pic>
          <p:nvPicPr>
            <p:cNvPr id="72" name="图片 7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2456" y="4397083"/>
              <a:ext cx="792000" cy="649440"/>
            </a:xfrm>
            <a:prstGeom prst="rect">
              <a:avLst/>
            </a:prstGeom>
          </p:spPr>
        </p:pic>
        <p:pic>
          <p:nvPicPr>
            <p:cNvPr id="73" name="图片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47511" y="4367159"/>
              <a:ext cx="792000" cy="649440"/>
            </a:xfrm>
            <a:prstGeom prst="rect">
              <a:avLst/>
            </a:prstGeom>
          </p:spPr>
        </p:pic>
        <p:pic>
          <p:nvPicPr>
            <p:cNvPr id="74" name="图片 7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6423" y="4367159"/>
              <a:ext cx="792000" cy="649440"/>
            </a:xfrm>
            <a:prstGeom prst="rect">
              <a:avLst/>
            </a:prstGeom>
          </p:spPr>
        </p:pic>
        <p:pic>
          <p:nvPicPr>
            <p:cNvPr id="75" name="图片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47511" y="2985273"/>
              <a:ext cx="792000" cy="649440"/>
            </a:xfrm>
            <a:prstGeom prst="rect">
              <a:avLst/>
            </a:prstGeom>
          </p:spPr>
        </p:pic>
        <p:pic>
          <p:nvPicPr>
            <p:cNvPr id="76" name="图片 7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38252" y="2985273"/>
              <a:ext cx="792000" cy="649440"/>
            </a:xfrm>
            <a:prstGeom prst="rect">
              <a:avLst/>
            </a:prstGeom>
          </p:spPr>
        </p:pic>
        <p:pic>
          <p:nvPicPr>
            <p:cNvPr id="77" name="图片 7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6423" y="2985273"/>
              <a:ext cx="792000" cy="649440"/>
            </a:xfrm>
            <a:prstGeom prst="rect">
              <a:avLst/>
            </a:prstGeom>
          </p:spPr>
        </p:pic>
        <p:cxnSp>
          <p:nvCxnSpPr>
            <p:cNvPr id="51" name="直接连接符 50"/>
            <p:cNvCxnSpPr/>
            <p:nvPr/>
          </p:nvCxnSpPr>
          <p:spPr>
            <a:xfrm>
              <a:off x="1410284" y="4397083"/>
              <a:ext cx="44515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79" name="TextBox 66"/>
            <p:cNvSpPr txBox="1">
              <a:spLocks noChangeArrowheads="1"/>
            </p:cNvSpPr>
            <p:nvPr/>
          </p:nvSpPr>
          <p:spPr bwMode="auto">
            <a:xfrm>
              <a:off x="2911013" y="2615941"/>
              <a:ext cx="7066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lang="ru-RU" sz="1600" dirty="0">
                  <a:latin typeface="Huawei Sans" panose="020C0503030203020204" pitchFamily="34" charset="0"/>
                </a:rPr>
                <a:t>ПК1</a:t>
              </a:r>
            </a:p>
          </p:txBody>
        </p:sp>
        <p:sp>
          <p:nvSpPr>
            <p:cNvPr id="81" name="圆角矩形 80"/>
            <p:cNvSpPr/>
            <p:nvPr/>
          </p:nvSpPr>
          <p:spPr>
            <a:xfrm>
              <a:off x="648908" y="3390515"/>
              <a:ext cx="2073366" cy="1196150"/>
            </a:xfrm>
            <a:prstGeom prst="roundRect">
              <a:avLst>
                <a:gd name="adj" fmla="val 2303"/>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914400"/>
              <a:r>
                <a:rPr lang="ru-RU" sz="1400" dirty="0">
                  <a:latin typeface="Huawei Sans" panose="020C0503030203020204" pitchFamily="34" charset="0"/>
                </a:rPr>
                <a:t>ПК1 и ПК2 должны получить доступ </a:t>
              </a:r>
            </a:p>
            <a:p>
              <a:pPr defTabSz="914400"/>
              <a:r>
                <a:rPr lang="ru-RU" sz="1400" dirty="0">
                  <a:latin typeface="Huawei Sans" panose="020C0503030203020204" pitchFamily="34" charset="0"/>
                </a:rPr>
                <a:t>к веб-сервисам, предоставляемым 2001:0DB8::84C2.</a:t>
              </a:r>
            </a:p>
          </p:txBody>
        </p:sp>
        <p:cxnSp>
          <p:nvCxnSpPr>
            <p:cNvPr id="65" name="直接连接符 35"/>
            <p:cNvCxnSpPr>
              <a:cxnSpLocks noChangeShapeType="1"/>
              <a:stCxn id="73" idx="3"/>
              <a:endCxn id="72" idx="1"/>
            </p:cNvCxnSpPr>
            <p:nvPr/>
          </p:nvCxnSpPr>
          <p:spPr bwMode="auto">
            <a:xfrm>
              <a:off x="6539511" y="4691879"/>
              <a:ext cx="95294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71" name="TextBox 66"/>
            <p:cNvSpPr txBox="1">
              <a:spLocks noChangeArrowheads="1"/>
            </p:cNvSpPr>
            <p:nvPr/>
          </p:nvSpPr>
          <p:spPr bwMode="auto">
            <a:xfrm>
              <a:off x="2911013" y="5016599"/>
              <a:ext cx="7066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lang="ru-RU" sz="1600" dirty="0">
                  <a:latin typeface="Huawei Sans" panose="020C0503030203020204" pitchFamily="34" charset="0"/>
                </a:rPr>
                <a:t>ПК2</a:t>
              </a:r>
            </a:p>
          </p:txBody>
        </p:sp>
        <p:sp>
          <p:nvSpPr>
            <p:cNvPr id="78" name="TextBox 66"/>
            <p:cNvSpPr txBox="1">
              <a:spLocks noChangeArrowheads="1"/>
            </p:cNvSpPr>
            <p:nvPr/>
          </p:nvSpPr>
          <p:spPr bwMode="auto">
            <a:xfrm>
              <a:off x="8392449" y="5008337"/>
              <a:ext cx="17554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lang="ru-RU" sz="1600" dirty="0">
                  <a:latin typeface="Huawei Sans" panose="020C0503030203020204" pitchFamily="34" charset="0"/>
                </a:rPr>
                <a:t>Веб-сервер 2</a:t>
              </a:r>
            </a:p>
          </p:txBody>
        </p:sp>
        <p:sp>
          <p:nvSpPr>
            <p:cNvPr id="83" name="TextBox 66"/>
            <p:cNvSpPr txBox="1">
              <a:spLocks noChangeArrowheads="1"/>
            </p:cNvSpPr>
            <p:nvPr/>
          </p:nvSpPr>
          <p:spPr bwMode="auto">
            <a:xfrm>
              <a:off x="4935133" y="3818817"/>
              <a:ext cx="24784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lang="ru-RU" sz="1800" b="1" dirty="0">
                  <a:latin typeface="Huawei Sans" panose="020C0503030203020204" pitchFamily="34" charset="0"/>
                </a:rPr>
                <a:t>Интернет</a:t>
              </a:r>
            </a:p>
          </p:txBody>
        </p:sp>
        <p:sp>
          <p:nvSpPr>
            <p:cNvPr id="2" name="文本框 1"/>
            <p:cNvSpPr txBox="1"/>
            <p:nvPr/>
          </p:nvSpPr>
          <p:spPr bwMode="auto">
            <a:xfrm>
              <a:off x="3255962" y="2191745"/>
              <a:ext cx="5077699"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1600" dirty="0">
                  <a:latin typeface="Huawei Sans" panose="020C0503030203020204" pitchFamily="34" charset="0"/>
                </a:rPr>
                <a:t>Кратчайший путь ПК1 для доступа к веб-серверу</a:t>
              </a:r>
            </a:p>
          </p:txBody>
        </p:sp>
        <p:sp>
          <p:nvSpPr>
            <p:cNvPr id="47" name="文本框 46"/>
            <p:cNvSpPr txBox="1"/>
            <p:nvPr/>
          </p:nvSpPr>
          <p:spPr bwMode="auto">
            <a:xfrm>
              <a:off x="3255962" y="5554000"/>
              <a:ext cx="5077699"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ru-RU" sz="1600" dirty="0">
                  <a:latin typeface="Huawei Sans" panose="020C0503030203020204" pitchFamily="34" charset="0"/>
                </a:rPr>
                <a:t>Кратчайший путь ПК2 для доступа к веб-серверу</a:t>
              </a:r>
            </a:p>
          </p:txBody>
        </p:sp>
        <p:cxnSp>
          <p:nvCxnSpPr>
            <p:cNvPr id="5" name="直接箭头连接符 4"/>
            <p:cNvCxnSpPr/>
            <p:nvPr/>
          </p:nvCxnSpPr>
          <p:spPr>
            <a:xfrm>
              <a:off x="5707867" y="2529190"/>
              <a:ext cx="0" cy="2520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flipV="1">
              <a:off x="5788485" y="5281137"/>
              <a:ext cx="0" cy="2520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3712227" y="2816981"/>
              <a:ext cx="4518025" cy="0"/>
            </a:xfrm>
            <a:prstGeom prst="straightConnector1">
              <a:avLst/>
            </a:prstGeom>
            <a:noFill/>
            <a:ln w="28575">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55" name="直接箭头连接符 54"/>
            <p:cNvCxnSpPr/>
            <p:nvPr/>
          </p:nvCxnSpPr>
          <p:spPr>
            <a:xfrm>
              <a:off x="3884498" y="5151421"/>
              <a:ext cx="4518025" cy="0"/>
            </a:xfrm>
            <a:prstGeom prst="straightConnector1">
              <a:avLst/>
            </a:prstGeom>
            <a:noFill/>
            <a:ln w="28575">
              <a:solidFill>
                <a:srgbClr val="EC7061"/>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43" name="组合 42"/>
          <p:cNvGrpSpPr/>
          <p:nvPr/>
        </p:nvGrpSpPr>
        <p:grpSpPr>
          <a:xfrm>
            <a:off x="8628009" y="61992"/>
            <a:ext cx="3146738" cy="324000"/>
            <a:chOff x="8431201" y="146358"/>
            <a:chExt cx="3146738" cy="324000"/>
          </a:xfrm>
        </p:grpSpPr>
        <p:sp>
          <p:nvSpPr>
            <p:cNvPr id="48" name="五边形 47"/>
            <p:cNvSpPr/>
            <p:nvPr/>
          </p:nvSpPr>
          <p:spPr bwMode="auto">
            <a:xfrm>
              <a:off x="8431201" y="146358"/>
              <a:ext cx="1043307"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dirty="0">
                  <a:latin typeface="Huawei Sans" panose="020C0503030203020204" pitchFamily="34" charset="0"/>
                </a:rPr>
                <a:t>Индивидуальный адрес IPv6</a:t>
              </a:r>
            </a:p>
          </p:txBody>
        </p:sp>
        <p:sp>
          <p:nvSpPr>
            <p:cNvPr id="49" name="燕尾形 48"/>
            <p:cNvSpPr/>
            <p:nvPr/>
          </p:nvSpPr>
          <p:spPr bwMode="auto">
            <a:xfrm>
              <a:off x="9347925" y="146358"/>
              <a:ext cx="120481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dirty="0">
                  <a:latin typeface="Huawei Sans" panose="020C0503030203020204" pitchFamily="34" charset="0"/>
                </a:rPr>
                <a:t>Многоадресный адрес IPv6</a:t>
              </a:r>
            </a:p>
          </p:txBody>
        </p:sp>
        <p:sp>
          <p:nvSpPr>
            <p:cNvPr id="52" name="燕尾形 51"/>
            <p:cNvSpPr/>
            <p:nvPr/>
          </p:nvSpPr>
          <p:spPr bwMode="auto">
            <a:xfrm>
              <a:off x="10426156" y="146358"/>
              <a:ext cx="1151783"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ru-RU" sz="800" dirty="0">
                  <a:solidFill>
                    <a:schemeClr val="bg1"/>
                  </a:solidFill>
                  <a:latin typeface="Huawei Sans" panose="020C0503030203020204" pitchFamily="34" charset="0"/>
                </a:rPr>
                <a:t>Произвольный </a:t>
              </a:r>
              <a:r>
                <a:rPr lang="ru-RU" sz="800" b="1" dirty="0" smtClean="0">
                  <a:solidFill>
                    <a:schemeClr val="bg1"/>
                  </a:solidFill>
                  <a:latin typeface="Huawei Sans" panose="020C0503030203020204" pitchFamily="34" charset="0"/>
                </a:rPr>
                <a:t>адрес </a:t>
              </a:r>
              <a:r>
                <a:rPr lang="ru-RU" sz="800" b="1" dirty="0">
                  <a:solidFill>
                    <a:schemeClr val="bg1"/>
                  </a:solidFill>
                  <a:latin typeface="Huawei Sans" panose="020C0503030203020204" pitchFamily="34" charset="0"/>
                </a:rPr>
                <a:t>IPv6</a:t>
              </a:r>
            </a:p>
          </p:txBody>
        </p:sp>
      </p:grpSp>
    </p:spTree>
    <p:extLst>
      <p:ext uri="{BB962C8B-B14F-4D97-AF65-F5344CB8AC3E}">
        <p14:creationId xmlns:p14="http://schemas.microsoft.com/office/powerpoint/2010/main" val="2318472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ru-RU" dirty="0">
                <a:solidFill>
                  <a:schemeClr val="bg1">
                    <a:lumMod val="50000"/>
                  </a:schemeClr>
                </a:solidFill>
                <a:latin typeface="Huawei Sans" panose="020C0503030203020204" pitchFamily="34" charset="0"/>
              </a:rPr>
              <a:t>Обзор IPv6</a:t>
            </a:r>
          </a:p>
          <a:p>
            <a:r>
              <a:rPr lang="ru-RU" b="1" dirty="0" smtClean="0">
                <a:latin typeface="Huawei Sans" panose="020C0503030203020204" pitchFamily="34" charset="0"/>
              </a:rPr>
              <a:t>Конфигурация IPv6-адреса</a:t>
            </a:r>
            <a:endParaRPr lang="ru-RU" b="1" dirty="0">
              <a:latin typeface="Huawei Sans" panose="020C0503030203020204" pitchFamily="34" charset="0"/>
            </a:endParaRPr>
          </a:p>
          <a:p>
            <a:r>
              <a:rPr lang="ru-RU" dirty="0">
                <a:solidFill>
                  <a:schemeClr val="bg1">
                    <a:lumMod val="50000"/>
                  </a:schemeClr>
                </a:solidFill>
                <a:latin typeface="Huawei Sans" panose="020C0503030203020204" pitchFamily="34" charset="0"/>
              </a:rPr>
              <a:t>Примеры </a:t>
            </a:r>
            <a:r>
              <a:rPr lang="ru-RU" dirty="0" smtClean="0">
                <a:solidFill>
                  <a:schemeClr val="bg1">
                    <a:lumMod val="50000"/>
                  </a:schemeClr>
                </a:solidFill>
                <a:latin typeface="Huawei Sans" panose="020C0503030203020204" pitchFamily="34" charset="0"/>
              </a:rPr>
              <a:t>конфигурации IPv6</a:t>
            </a:r>
            <a:endParaRPr lang="ru-RU"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7633275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ru-RU" sz="1800" dirty="0"/>
              <a:t>Индивидуальные IPv6-адреса и многоадресные адреса хостов и маршрутизаторов:</a:t>
            </a:r>
          </a:p>
        </p:txBody>
      </p:sp>
      <p:sp>
        <p:nvSpPr>
          <p:cNvPr id="3" name="标题 2"/>
          <p:cNvSpPr>
            <a:spLocks noGrp="1"/>
          </p:cNvSpPr>
          <p:nvPr>
            <p:ph type="title"/>
          </p:nvPr>
        </p:nvSpPr>
        <p:spPr/>
        <p:txBody>
          <a:bodyPr/>
          <a:lstStyle/>
          <a:p>
            <a:r>
              <a:rPr lang="ru-RU" dirty="0"/>
              <a:t>IPv6-адреса хостов и маршрутизаторов</a:t>
            </a:r>
          </a:p>
        </p:txBody>
      </p:sp>
      <p:graphicFrame>
        <p:nvGraphicFramePr>
          <p:cNvPr id="2" name="表格 1"/>
          <p:cNvGraphicFramePr>
            <a:graphicFrameLocks noGrp="1"/>
          </p:cNvGraphicFramePr>
          <p:nvPr>
            <p:extLst/>
          </p:nvPr>
        </p:nvGraphicFramePr>
        <p:xfrm>
          <a:off x="803276" y="3310058"/>
          <a:ext cx="4738880" cy="2716698"/>
        </p:xfrm>
        <a:graphic>
          <a:graphicData uri="http://schemas.openxmlformats.org/drawingml/2006/table">
            <a:tbl>
              <a:tblPr firstRow="1" bandRow="1">
                <a:tableStyleId>{5940675A-B579-460E-94D1-54222C63F5DA}</a:tableStyleId>
              </a:tblPr>
              <a:tblGrid>
                <a:gridCol w="2340188">
                  <a:extLst>
                    <a:ext uri="{9D8B030D-6E8A-4147-A177-3AD203B41FA5}">
                      <a16:colId xmlns:a16="http://schemas.microsoft.com/office/drawing/2014/main" xmlns="" val="20000"/>
                    </a:ext>
                  </a:extLst>
                </a:gridCol>
                <a:gridCol w="2398692">
                  <a:extLst>
                    <a:ext uri="{9D8B030D-6E8A-4147-A177-3AD203B41FA5}">
                      <a16:colId xmlns:a16="http://schemas.microsoft.com/office/drawing/2014/main" xmlns="" val="20001"/>
                    </a:ext>
                  </a:extLst>
                </a:gridCol>
              </a:tblGrid>
              <a:tr h="398229">
                <a:tc>
                  <a:txBody>
                    <a:bodyPr/>
                    <a:lstStyle/>
                    <a:p>
                      <a:pPr algn="ctr"/>
                      <a:r>
                        <a:rPr lang="ru-RU" sz="1200" dirty="0">
                          <a:latin typeface="Huawei Sans" panose="020C0503030203020204" pitchFamily="34" charset="0"/>
                        </a:rPr>
                        <a:t>LLA сетевого адаптера</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lang="ru-RU" sz="1200" dirty="0">
                          <a:latin typeface="Huawei Sans" panose="020C0503030203020204" pitchFamily="34" charset="0"/>
                        </a:rPr>
                        <a:t>FE80::2E0:FCFF:FE35:7287</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0"/>
                  </a:ext>
                </a:extLst>
              </a:tr>
              <a:tr h="398229">
                <a:tc>
                  <a:txBody>
                    <a:bodyPr/>
                    <a:lstStyle/>
                    <a:p>
                      <a:pPr algn="ctr"/>
                      <a:r>
                        <a:rPr lang="ru-RU" sz="1200" dirty="0">
                          <a:latin typeface="Huawei Sans" panose="020C0503030203020204" pitchFamily="34" charset="0"/>
                        </a:rPr>
                        <a:t>GUA назначается администратором</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lang="ru-RU" sz="1200" dirty="0">
                          <a:latin typeface="Huawei Sans" panose="020C0503030203020204" pitchFamily="34" charset="0"/>
                        </a:rPr>
                        <a:t>2001</a:t>
                      </a:r>
                      <a:r>
                        <a:rPr lang="ru-RU" sz="1200" b="1" dirty="0">
                          <a:latin typeface="Huawei Sans" panose="020C0503030203020204" pitchFamily="34" charset="0"/>
                        </a:rPr>
                        <a:t>::</a:t>
                      </a:r>
                      <a:r>
                        <a:rPr lang="ru-RU" sz="1200" dirty="0">
                          <a:latin typeface="Huawei Sans" panose="020C0503030203020204" pitchFamily="34" charset="0"/>
                        </a:rPr>
                        <a:t>1</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1"/>
                  </a:ext>
                </a:extLst>
              </a:tr>
              <a:tr h="398229">
                <a:tc>
                  <a:txBody>
                    <a:bodyPr/>
                    <a:lstStyle/>
                    <a:p>
                      <a:pPr algn="ctr"/>
                      <a:r>
                        <a:rPr lang="ru-RU" sz="1200" dirty="0">
                          <a:latin typeface="Huawei Sans" panose="020C0503030203020204" pitchFamily="34" charset="0"/>
                        </a:rPr>
                        <a:t>Loopback-адрес</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lang="ru-RU" sz="1200" b="1" dirty="0">
                          <a:latin typeface="Huawei Sans" panose="020C0503030203020204" pitchFamily="34" charset="0"/>
                        </a:rPr>
                        <a:t>::</a:t>
                      </a:r>
                      <a:r>
                        <a:rPr lang="ru-RU" sz="1200" dirty="0">
                          <a:latin typeface="Huawei Sans" panose="020C0503030203020204" pitchFamily="34" charset="0"/>
                        </a:rPr>
                        <a:t>1</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2"/>
                  </a:ext>
                </a:extLst>
              </a:tr>
              <a:tr h="398229">
                <a:tc>
                  <a:txBody>
                    <a:bodyPr/>
                    <a:lstStyle/>
                    <a:p>
                      <a:pPr algn="ctr"/>
                      <a:r>
                        <a:rPr lang="ru-RU" sz="1200" dirty="0">
                          <a:latin typeface="Huawei Sans" panose="020C0503030203020204" pitchFamily="34" charset="0"/>
                        </a:rPr>
                        <a:t>Многоадресные адреса всех узлов</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lang="ru-RU" sz="1200" dirty="0">
                          <a:latin typeface="Huawei Sans" panose="020C0503030203020204" pitchFamily="34" charset="0"/>
                        </a:rPr>
                        <a:t>FF01</a:t>
                      </a:r>
                      <a:r>
                        <a:rPr lang="ru-RU" sz="1200" b="1" dirty="0">
                          <a:latin typeface="Huawei Sans" panose="020C0503030203020204" pitchFamily="34" charset="0"/>
                        </a:rPr>
                        <a:t>::</a:t>
                      </a:r>
                      <a:r>
                        <a:rPr lang="ru-RU" sz="1200" dirty="0">
                          <a:latin typeface="Huawei Sans" panose="020C0503030203020204" pitchFamily="34" charset="0"/>
                        </a:rPr>
                        <a:t>1 and FF02</a:t>
                      </a:r>
                      <a:r>
                        <a:rPr lang="ru-RU" sz="1200" b="1" dirty="0">
                          <a:latin typeface="Huawei Sans" panose="020C0503030203020204" pitchFamily="34" charset="0"/>
                        </a:rPr>
                        <a:t>::</a:t>
                      </a:r>
                      <a:r>
                        <a:rPr lang="ru-RU" sz="1200" dirty="0">
                          <a:latin typeface="Huawei Sans" panose="020C0503030203020204" pitchFamily="34" charset="0"/>
                        </a:rPr>
                        <a:t>1</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3"/>
                  </a:ext>
                </a:extLst>
              </a:tr>
              <a:tr h="602880">
                <a:tc>
                  <a:txBody>
                    <a:bodyPr/>
                    <a:lstStyle/>
                    <a:p>
                      <a:pPr algn="ctr"/>
                      <a:r>
                        <a:rPr lang="ru-RU" sz="1200" dirty="0">
                          <a:latin typeface="Huawei Sans" panose="020C0503030203020204" pitchFamily="34" charset="0"/>
                        </a:rPr>
                        <a:t>Многоадресный адрес запрошенного узла, соответствующий каждому индивидуальному адресу сетевого адаптера</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lang="ru-RU" sz="1200" dirty="0">
                          <a:latin typeface="Huawei Sans" panose="020C0503030203020204" pitchFamily="34" charset="0"/>
                        </a:rPr>
                        <a:t>FF02::1:FF35:7287</a:t>
                      </a:r>
                    </a:p>
                    <a:p>
                      <a:pPr marL="0" marR="0" lvl="0" indent="0" algn="l" defTabSz="914034" rtl="0" eaLnBrk="1" fontAlgn="auto" latinLnBrk="0" hangingPunct="1">
                        <a:lnSpc>
                          <a:spcPct val="100000"/>
                        </a:lnSpc>
                        <a:spcBef>
                          <a:spcPts val="0"/>
                        </a:spcBef>
                        <a:spcAft>
                          <a:spcPts val="0"/>
                        </a:spcAft>
                        <a:buClrTx/>
                        <a:buSzTx/>
                        <a:buFontTx/>
                        <a:buNone/>
                        <a:tabLst/>
                        <a:defRPr/>
                      </a:pPr>
                      <a:r>
                        <a:rPr lang="ru-RU" sz="1200" dirty="0">
                          <a:latin typeface="Huawei Sans" panose="020C0503030203020204" pitchFamily="34" charset="0"/>
                        </a:rPr>
                        <a:t>FF02::1:FF00:1</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graphicFrame>
        <p:nvGraphicFramePr>
          <p:cNvPr id="10" name="Table 32"/>
          <p:cNvGraphicFramePr>
            <a:graphicFrameLocks noGrp="1"/>
          </p:cNvGraphicFramePr>
          <p:nvPr>
            <p:extLst/>
          </p:nvPr>
        </p:nvGraphicFramePr>
        <p:xfrm>
          <a:off x="6596065" y="3335077"/>
          <a:ext cx="4787014" cy="2926080"/>
        </p:xfrm>
        <a:graphic>
          <a:graphicData uri="http://schemas.openxmlformats.org/drawingml/2006/table">
            <a:tbl>
              <a:tblPr firstRow="1" bandRow="1">
                <a:tableStyleId>{5940675A-B579-460E-94D1-54222C63F5DA}</a:tableStyleId>
              </a:tblPr>
              <a:tblGrid>
                <a:gridCol w="2338545">
                  <a:extLst>
                    <a:ext uri="{9D8B030D-6E8A-4147-A177-3AD203B41FA5}">
                      <a16:colId xmlns:a16="http://schemas.microsoft.com/office/drawing/2014/main" xmlns="" val="20000"/>
                    </a:ext>
                  </a:extLst>
                </a:gridCol>
                <a:gridCol w="2448469">
                  <a:extLst>
                    <a:ext uri="{9D8B030D-6E8A-4147-A177-3AD203B41FA5}">
                      <a16:colId xmlns:a16="http://schemas.microsoft.com/office/drawing/2014/main" xmlns="" val="20001"/>
                    </a:ext>
                  </a:extLst>
                </a:gridCol>
              </a:tblGrid>
              <a:tr h="270717">
                <a:tc>
                  <a:txBody>
                    <a:bodyPr/>
                    <a:lstStyle/>
                    <a:p>
                      <a:pPr algn="ctr"/>
                      <a:r>
                        <a:rPr lang="ru-RU" sz="1200" dirty="0">
                          <a:latin typeface="Huawei Sans" panose="020C0503030203020204" pitchFamily="34" charset="0"/>
                        </a:rPr>
                        <a:t>LLA сетевого адаптера</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lang="ru-RU" sz="1200" dirty="0">
                          <a:latin typeface="Huawei Sans" panose="020C0503030203020204" pitchFamily="34" charset="0"/>
                        </a:rPr>
                        <a:t>FE80::2E0:FCFF:FE99:1285</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0"/>
                  </a:ext>
                </a:extLst>
              </a:tr>
              <a:tr h="433416">
                <a:tc>
                  <a:txBody>
                    <a:bodyPr/>
                    <a:lstStyle/>
                    <a:p>
                      <a:pPr algn="ctr"/>
                      <a:r>
                        <a:rPr lang="ru-RU" sz="1200" dirty="0">
                          <a:latin typeface="Huawei Sans" panose="020C0503030203020204" pitchFamily="34" charset="0"/>
                        </a:rPr>
                        <a:t>GUA назначается администратором</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lang="ru-RU" sz="1200" dirty="0">
                          <a:latin typeface="Huawei Sans" panose="020C0503030203020204" pitchFamily="34" charset="0"/>
                        </a:rPr>
                        <a:t>2001</a:t>
                      </a:r>
                      <a:r>
                        <a:rPr lang="ru-RU" sz="1200" b="1" dirty="0">
                          <a:latin typeface="Huawei Sans" panose="020C0503030203020204" pitchFamily="34" charset="0"/>
                        </a:rPr>
                        <a:t>::</a:t>
                      </a:r>
                      <a:r>
                        <a:rPr lang="ru-RU" sz="1200" dirty="0">
                          <a:latin typeface="Huawei Sans" panose="020C0503030203020204" pitchFamily="34" charset="0"/>
                        </a:rPr>
                        <a:t>2</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1"/>
                  </a:ext>
                </a:extLst>
              </a:tr>
              <a:tr h="270717">
                <a:tc>
                  <a:txBody>
                    <a:bodyPr/>
                    <a:lstStyle/>
                    <a:p>
                      <a:pPr algn="ctr"/>
                      <a:r>
                        <a:rPr lang="ru-RU" sz="1200" dirty="0">
                          <a:latin typeface="Huawei Sans" panose="020C0503030203020204" pitchFamily="34" charset="0"/>
                        </a:rPr>
                        <a:t>Loopback-адрес</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lang="ru-RU" sz="1200" b="1" dirty="0">
                          <a:latin typeface="Huawei Sans" panose="020C0503030203020204" pitchFamily="34" charset="0"/>
                        </a:rPr>
                        <a:t>::</a:t>
                      </a:r>
                      <a:r>
                        <a:rPr lang="ru-RU" sz="1200" dirty="0">
                          <a:latin typeface="Huawei Sans" panose="020C0503030203020204" pitchFamily="34" charset="0"/>
                        </a:rPr>
                        <a:t>1</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2"/>
                  </a:ext>
                </a:extLst>
              </a:tr>
              <a:tr h="270717">
                <a:tc>
                  <a:txBody>
                    <a:bodyPr/>
                    <a:lstStyle/>
                    <a:p>
                      <a:pPr algn="ctr"/>
                      <a:r>
                        <a:rPr lang="ru-RU" sz="1200" dirty="0">
                          <a:latin typeface="Huawei Sans" panose="020C0503030203020204" pitchFamily="34" charset="0"/>
                        </a:rPr>
                        <a:t>Многоадресные адреса всех узлов</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lang="ru-RU" sz="1200" dirty="0">
                          <a:latin typeface="Huawei Sans" panose="020C0503030203020204" pitchFamily="34" charset="0"/>
                        </a:rPr>
                        <a:t>FF01</a:t>
                      </a:r>
                      <a:r>
                        <a:rPr lang="ru-RU" sz="1200" b="1" dirty="0">
                          <a:latin typeface="Huawei Sans" panose="020C0503030203020204" pitchFamily="34" charset="0"/>
                        </a:rPr>
                        <a:t>::</a:t>
                      </a:r>
                      <a:r>
                        <a:rPr lang="ru-RU" sz="1200" dirty="0">
                          <a:latin typeface="Huawei Sans" panose="020C0503030203020204" pitchFamily="34" charset="0"/>
                        </a:rPr>
                        <a:t>1 и FF02</a:t>
                      </a:r>
                      <a:r>
                        <a:rPr lang="ru-RU" sz="1200" b="1" dirty="0">
                          <a:latin typeface="Huawei Sans" panose="020C0503030203020204" pitchFamily="34" charset="0"/>
                        </a:rPr>
                        <a:t>::</a:t>
                      </a:r>
                      <a:r>
                        <a:rPr lang="ru-RU" sz="1200" dirty="0">
                          <a:latin typeface="Huawei Sans" panose="020C0503030203020204" pitchFamily="34" charset="0"/>
                        </a:rPr>
                        <a:t>1</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3"/>
                  </a:ext>
                </a:extLst>
              </a:tr>
              <a:tr h="27071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200" dirty="0">
                          <a:latin typeface="Huawei Sans" panose="020C0503030203020204" pitchFamily="34" charset="0"/>
                        </a:rPr>
                        <a:t>Многоадресные адреса всех маршрутизаторов</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lang="ru-RU" sz="1200" dirty="0">
                          <a:latin typeface="Huawei Sans" panose="020C0503030203020204" pitchFamily="34" charset="0"/>
                        </a:rPr>
                        <a:t>FF01::2 и FF02::2</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4"/>
                  </a:ext>
                </a:extLst>
              </a:tr>
              <a:tr h="460219">
                <a:tc>
                  <a:txBody>
                    <a:bodyPr/>
                    <a:lstStyle/>
                    <a:p>
                      <a:pPr algn="ctr"/>
                      <a:r>
                        <a:rPr lang="ru-RU" sz="1200" dirty="0">
                          <a:latin typeface="Huawei Sans" panose="020C0503030203020204" pitchFamily="34" charset="0"/>
                        </a:rPr>
                        <a:t>Многоадресный адрес запрошенного узла, соответствующий каждому индивидуальному адресу сетевого адаптера</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lang="ru-RU" sz="1200" dirty="0">
                          <a:latin typeface="Huawei Sans" panose="020C0503030203020204" pitchFamily="34" charset="0"/>
                        </a:rPr>
                        <a:t>FF02::1:FF99:1285</a:t>
                      </a:r>
                    </a:p>
                    <a:p>
                      <a:pPr marL="0" marR="0" lvl="0" indent="0" algn="l" defTabSz="914034" rtl="0" eaLnBrk="1" fontAlgn="auto" latinLnBrk="0" hangingPunct="1">
                        <a:lnSpc>
                          <a:spcPct val="100000"/>
                        </a:lnSpc>
                        <a:spcBef>
                          <a:spcPts val="0"/>
                        </a:spcBef>
                        <a:spcAft>
                          <a:spcPts val="0"/>
                        </a:spcAft>
                        <a:buClrTx/>
                        <a:buSzTx/>
                        <a:buFontTx/>
                        <a:buNone/>
                        <a:tabLst/>
                        <a:defRPr/>
                      </a:pPr>
                      <a:r>
                        <a:rPr lang="ru-RU" sz="1200" dirty="0">
                          <a:latin typeface="Huawei Sans" panose="020C0503030203020204" pitchFamily="34" charset="0"/>
                        </a:rPr>
                        <a:t>FF02::1:FF00:2</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5"/>
                  </a:ext>
                </a:extLst>
              </a:tr>
            </a:tbl>
          </a:graphicData>
        </a:graphic>
      </p:graphicFrame>
      <p:grpSp>
        <p:nvGrpSpPr>
          <p:cNvPr id="6" name="组合 5"/>
          <p:cNvGrpSpPr/>
          <p:nvPr/>
        </p:nvGrpSpPr>
        <p:grpSpPr>
          <a:xfrm>
            <a:off x="2135992" y="1814730"/>
            <a:ext cx="7920017" cy="794095"/>
            <a:chOff x="2212242" y="2395973"/>
            <a:chExt cx="7920017" cy="794095"/>
          </a:xfrm>
        </p:grpSpPr>
        <p:pic>
          <p:nvPicPr>
            <p:cNvPr id="5" name="图片 4" descr="PC.png"/>
            <p:cNvPicPr>
              <a:picLocks noChangeAspect="1"/>
            </p:cNvPicPr>
            <p:nvPr/>
          </p:nvPicPr>
          <p:blipFill>
            <a:blip r:embed="rId3" cstate="print"/>
            <a:stretch>
              <a:fillRect/>
            </a:stretch>
          </p:blipFill>
          <p:spPr>
            <a:xfrm>
              <a:off x="2212242" y="2574468"/>
              <a:ext cx="799509" cy="614022"/>
            </a:xfrm>
            <a:prstGeom prst="rect">
              <a:avLst/>
            </a:prstGeom>
          </p:spPr>
        </p:pic>
        <p:pic>
          <p:nvPicPr>
            <p:cNvPr id="9" name="Picture 12" descr="E:\2016.01\1.12 扁平化图标\蓝色\AR-蓝色最新-40.png"/>
            <p:cNvPicPr>
              <a:picLocks noChangeAspect="1" noChangeArrowheads="1"/>
            </p:cNvPicPr>
            <p:nvPr/>
          </p:nvPicPr>
          <p:blipFill>
            <a:blip r:embed="rId4" cstate="print"/>
            <a:srcRect/>
            <a:stretch>
              <a:fillRect/>
            </a:stretch>
          </p:blipFill>
          <p:spPr bwMode="auto">
            <a:xfrm>
              <a:off x="9379859" y="2574468"/>
              <a:ext cx="752400" cy="615600"/>
            </a:xfrm>
            <a:prstGeom prst="rect">
              <a:avLst/>
            </a:prstGeom>
            <a:noFill/>
          </p:spPr>
        </p:pic>
        <p:cxnSp>
          <p:nvCxnSpPr>
            <p:cNvPr id="37" name="直接连接符 36"/>
            <p:cNvCxnSpPr>
              <a:stCxn id="5" idx="3"/>
              <a:endCxn id="9" idx="1"/>
            </p:cNvCxnSpPr>
            <p:nvPr/>
          </p:nvCxnSpPr>
          <p:spPr>
            <a:xfrm>
              <a:off x="3011751" y="2881479"/>
              <a:ext cx="6368108" cy="7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Freeform 159"/>
            <p:cNvSpPr/>
            <p:nvPr/>
          </p:nvSpPr>
          <p:spPr>
            <a:xfrm flipH="1">
              <a:off x="5430157" y="2395973"/>
              <a:ext cx="1358350" cy="7355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chemeClr val="tx1"/>
                </a:solidFill>
                <a:latin typeface="Huawei Sans" panose="020C0503030203020204" pitchFamily="34" charset="0"/>
              </a:endParaRPr>
            </a:p>
            <a:p>
              <a:pPr algn="ctr"/>
              <a:r>
                <a:rPr lang="ru-RU" dirty="0" smtClean="0">
                  <a:solidFill>
                    <a:schemeClr val="tx1"/>
                  </a:solidFill>
                  <a:latin typeface="Huawei Sans" panose="020C0503030203020204" pitchFamily="34" charset="0"/>
                </a:rPr>
                <a:t>Сеть</a:t>
              </a:r>
              <a:endParaRPr lang="ru-RU" dirty="0">
                <a:solidFill>
                  <a:schemeClr val="tx1"/>
                </a:solidFill>
                <a:latin typeface="Huawei Sans" panose="020C0503030203020204" pitchFamily="34" charset="0"/>
              </a:endParaRPr>
            </a:p>
          </p:txBody>
        </p:sp>
      </p:grpSp>
      <p:sp>
        <p:nvSpPr>
          <p:cNvPr id="14" name="梯形 4"/>
          <p:cNvSpPr/>
          <p:nvPr/>
        </p:nvSpPr>
        <p:spPr bwMode="auto">
          <a:xfrm>
            <a:off x="901911" y="2614575"/>
            <a:ext cx="4820392" cy="687494"/>
          </a:xfrm>
          <a:custGeom>
            <a:avLst/>
            <a:gdLst>
              <a:gd name="connsiteX0" fmla="*/ 0 w 4644516"/>
              <a:gd name="connsiteY0" fmla="*/ 828092 h 828092"/>
              <a:gd name="connsiteX1" fmla="*/ 1833644 w 4644516"/>
              <a:gd name="connsiteY1" fmla="*/ 0 h 828092"/>
              <a:gd name="connsiteX2" fmla="*/ 2810872 w 4644516"/>
              <a:gd name="connsiteY2" fmla="*/ 0 h 828092"/>
              <a:gd name="connsiteX3" fmla="*/ 4644516 w 4644516"/>
              <a:gd name="connsiteY3" fmla="*/ 828092 h 828092"/>
              <a:gd name="connsiteX4" fmla="*/ 0 w 4644516"/>
              <a:gd name="connsiteY4" fmla="*/ 828092 h 828092"/>
              <a:gd name="connsiteX0" fmla="*/ 0 w 6795288"/>
              <a:gd name="connsiteY0" fmla="*/ 828092 h 840971"/>
              <a:gd name="connsiteX1" fmla="*/ 1833644 w 6795288"/>
              <a:gd name="connsiteY1" fmla="*/ 0 h 840971"/>
              <a:gd name="connsiteX2" fmla="*/ 2810872 w 6795288"/>
              <a:gd name="connsiteY2" fmla="*/ 0 h 840971"/>
              <a:gd name="connsiteX3" fmla="*/ 6795288 w 6795288"/>
              <a:gd name="connsiteY3" fmla="*/ 840971 h 840971"/>
              <a:gd name="connsiteX4" fmla="*/ 0 w 6795288"/>
              <a:gd name="connsiteY4" fmla="*/ 828092 h 840971"/>
              <a:gd name="connsiteX0" fmla="*/ 0 w 6795288"/>
              <a:gd name="connsiteY0" fmla="*/ 828092 h 840971"/>
              <a:gd name="connsiteX1" fmla="*/ 1833644 w 6795288"/>
              <a:gd name="connsiteY1" fmla="*/ 0 h 840971"/>
              <a:gd name="connsiteX2" fmla="*/ 3172822 w 6795288"/>
              <a:gd name="connsiteY2" fmla="*/ 0 h 840971"/>
              <a:gd name="connsiteX3" fmla="*/ 6795288 w 6795288"/>
              <a:gd name="connsiteY3" fmla="*/ 840971 h 840971"/>
              <a:gd name="connsiteX4" fmla="*/ 0 w 6795288"/>
              <a:gd name="connsiteY4" fmla="*/ 828092 h 840971"/>
              <a:gd name="connsiteX0" fmla="*/ 0 w 5166513"/>
              <a:gd name="connsiteY0" fmla="*/ 837617 h 840971"/>
              <a:gd name="connsiteX1" fmla="*/ 204869 w 5166513"/>
              <a:gd name="connsiteY1" fmla="*/ 0 h 840971"/>
              <a:gd name="connsiteX2" fmla="*/ 1544047 w 5166513"/>
              <a:gd name="connsiteY2" fmla="*/ 0 h 840971"/>
              <a:gd name="connsiteX3" fmla="*/ 5166513 w 5166513"/>
              <a:gd name="connsiteY3" fmla="*/ 840971 h 840971"/>
              <a:gd name="connsiteX4" fmla="*/ 0 w 5166513"/>
              <a:gd name="connsiteY4" fmla="*/ 837617 h 840971"/>
              <a:gd name="connsiteX0" fmla="*/ 0 w 4299738"/>
              <a:gd name="connsiteY0" fmla="*/ 837617 h 850496"/>
              <a:gd name="connsiteX1" fmla="*/ 204869 w 4299738"/>
              <a:gd name="connsiteY1" fmla="*/ 0 h 850496"/>
              <a:gd name="connsiteX2" fmla="*/ 1544047 w 4299738"/>
              <a:gd name="connsiteY2" fmla="*/ 0 h 850496"/>
              <a:gd name="connsiteX3" fmla="*/ 4299738 w 4299738"/>
              <a:gd name="connsiteY3" fmla="*/ 850496 h 850496"/>
              <a:gd name="connsiteX4" fmla="*/ 0 w 4299738"/>
              <a:gd name="connsiteY4" fmla="*/ 837617 h 850496"/>
              <a:gd name="connsiteX0" fmla="*/ 0 w 5168418"/>
              <a:gd name="connsiteY0" fmla="*/ 837617 h 861325"/>
              <a:gd name="connsiteX1" fmla="*/ 204869 w 5168418"/>
              <a:gd name="connsiteY1" fmla="*/ 0 h 861325"/>
              <a:gd name="connsiteX2" fmla="*/ 1544047 w 5168418"/>
              <a:gd name="connsiteY2" fmla="*/ 0 h 861325"/>
              <a:gd name="connsiteX3" fmla="*/ 5168418 w 5168418"/>
              <a:gd name="connsiteY3" fmla="*/ 861325 h 861325"/>
              <a:gd name="connsiteX4" fmla="*/ 0 w 5168418"/>
              <a:gd name="connsiteY4" fmla="*/ 837617 h 861325"/>
              <a:gd name="connsiteX0" fmla="*/ 0 w 8432240"/>
              <a:gd name="connsiteY0" fmla="*/ 851429 h 861325"/>
              <a:gd name="connsiteX1" fmla="*/ 3468691 w 8432240"/>
              <a:gd name="connsiteY1" fmla="*/ 0 h 861325"/>
              <a:gd name="connsiteX2" fmla="*/ 4807869 w 8432240"/>
              <a:gd name="connsiteY2" fmla="*/ 0 h 861325"/>
              <a:gd name="connsiteX3" fmla="*/ 8432240 w 8432240"/>
              <a:gd name="connsiteY3" fmla="*/ 861325 h 861325"/>
              <a:gd name="connsiteX4" fmla="*/ 0 w 8432240"/>
              <a:gd name="connsiteY4" fmla="*/ 851429 h 861325"/>
              <a:gd name="connsiteX0" fmla="*/ 0 w 12058710"/>
              <a:gd name="connsiteY0" fmla="*/ 851429 h 851429"/>
              <a:gd name="connsiteX1" fmla="*/ 3468691 w 12058710"/>
              <a:gd name="connsiteY1" fmla="*/ 0 h 851429"/>
              <a:gd name="connsiteX2" fmla="*/ 4807869 w 12058710"/>
              <a:gd name="connsiteY2" fmla="*/ 0 h 851429"/>
              <a:gd name="connsiteX3" fmla="*/ 12058710 w 12058710"/>
              <a:gd name="connsiteY3" fmla="*/ 833705 h 851429"/>
              <a:gd name="connsiteX4" fmla="*/ 0 w 12058710"/>
              <a:gd name="connsiteY4" fmla="*/ 851429 h 851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710" h="851429">
                <a:moveTo>
                  <a:pt x="0" y="851429"/>
                </a:moveTo>
                <a:lnTo>
                  <a:pt x="3468691" y="0"/>
                </a:lnTo>
                <a:lnTo>
                  <a:pt x="4807869" y="0"/>
                </a:lnTo>
                <a:lnTo>
                  <a:pt x="12058710" y="833705"/>
                </a:lnTo>
                <a:lnTo>
                  <a:pt x="0" y="851429"/>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Huawei Sans" panose="020C0503030203020204" pitchFamily="34" charset="0"/>
            </a:endParaRPr>
          </a:p>
        </p:txBody>
      </p:sp>
      <p:sp>
        <p:nvSpPr>
          <p:cNvPr id="17" name="梯形 4"/>
          <p:cNvSpPr/>
          <p:nvPr/>
        </p:nvSpPr>
        <p:spPr bwMode="auto">
          <a:xfrm flipH="1">
            <a:off x="6596065" y="2610809"/>
            <a:ext cx="4820393" cy="698644"/>
          </a:xfrm>
          <a:custGeom>
            <a:avLst/>
            <a:gdLst>
              <a:gd name="connsiteX0" fmla="*/ 0 w 4644516"/>
              <a:gd name="connsiteY0" fmla="*/ 828092 h 828092"/>
              <a:gd name="connsiteX1" fmla="*/ 1833644 w 4644516"/>
              <a:gd name="connsiteY1" fmla="*/ 0 h 828092"/>
              <a:gd name="connsiteX2" fmla="*/ 2810872 w 4644516"/>
              <a:gd name="connsiteY2" fmla="*/ 0 h 828092"/>
              <a:gd name="connsiteX3" fmla="*/ 4644516 w 4644516"/>
              <a:gd name="connsiteY3" fmla="*/ 828092 h 828092"/>
              <a:gd name="connsiteX4" fmla="*/ 0 w 4644516"/>
              <a:gd name="connsiteY4" fmla="*/ 828092 h 828092"/>
              <a:gd name="connsiteX0" fmla="*/ 0 w 6795288"/>
              <a:gd name="connsiteY0" fmla="*/ 828092 h 840971"/>
              <a:gd name="connsiteX1" fmla="*/ 1833644 w 6795288"/>
              <a:gd name="connsiteY1" fmla="*/ 0 h 840971"/>
              <a:gd name="connsiteX2" fmla="*/ 2810872 w 6795288"/>
              <a:gd name="connsiteY2" fmla="*/ 0 h 840971"/>
              <a:gd name="connsiteX3" fmla="*/ 6795288 w 6795288"/>
              <a:gd name="connsiteY3" fmla="*/ 840971 h 840971"/>
              <a:gd name="connsiteX4" fmla="*/ 0 w 6795288"/>
              <a:gd name="connsiteY4" fmla="*/ 828092 h 840971"/>
              <a:gd name="connsiteX0" fmla="*/ 0 w 6795288"/>
              <a:gd name="connsiteY0" fmla="*/ 828092 h 840971"/>
              <a:gd name="connsiteX1" fmla="*/ 1833644 w 6795288"/>
              <a:gd name="connsiteY1" fmla="*/ 0 h 840971"/>
              <a:gd name="connsiteX2" fmla="*/ 3172822 w 6795288"/>
              <a:gd name="connsiteY2" fmla="*/ 0 h 840971"/>
              <a:gd name="connsiteX3" fmla="*/ 6795288 w 6795288"/>
              <a:gd name="connsiteY3" fmla="*/ 840971 h 840971"/>
              <a:gd name="connsiteX4" fmla="*/ 0 w 6795288"/>
              <a:gd name="connsiteY4" fmla="*/ 828092 h 840971"/>
              <a:gd name="connsiteX0" fmla="*/ 0 w 5166513"/>
              <a:gd name="connsiteY0" fmla="*/ 837617 h 840971"/>
              <a:gd name="connsiteX1" fmla="*/ 204869 w 5166513"/>
              <a:gd name="connsiteY1" fmla="*/ 0 h 840971"/>
              <a:gd name="connsiteX2" fmla="*/ 1544047 w 5166513"/>
              <a:gd name="connsiteY2" fmla="*/ 0 h 840971"/>
              <a:gd name="connsiteX3" fmla="*/ 5166513 w 5166513"/>
              <a:gd name="connsiteY3" fmla="*/ 840971 h 840971"/>
              <a:gd name="connsiteX4" fmla="*/ 0 w 5166513"/>
              <a:gd name="connsiteY4" fmla="*/ 837617 h 840971"/>
              <a:gd name="connsiteX0" fmla="*/ 0 w 4299738"/>
              <a:gd name="connsiteY0" fmla="*/ 837617 h 850496"/>
              <a:gd name="connsiteX1" fmla="*/ 204869 w 4299738"/>
              <a:gd name="connsiteY1" fmla="*/ 0 h 850496"/>
              <a:gd name="connsiteX2" fmla="*/ 1544047 w 4299738"/>
              <a:gd name="connsiteY2" fmla="*/ 0 h 850496"/>
              <a:gd name="connsiteX3" fmla="*/ 4299738 w 4299738"/>
              <a:gd name="connsiteY3" fmla="*/ 850496 h 850496"/>
              <a:gd name="connsiteX4" fmla="*/ 0 w 4299738"/>
              <a:gd name="connsiteY4" fmla="*/ 837617 h 850496"/>
              <a:gd name="connsiteX0" fmla="*/ 0 w 5168418"/>
              <a:gd name="connsiteY0" fmla="*/ 837617 h 861325"/>
              <a:gd name="connsiteX1" fmla="*/ 204869 w 5168418"/>
              <a:gd name="connsiteY1" fmla="*/ 0 h 861325"/>
              <a:gd name="connsiteX2" fmla="*/ 1544047 w 5168418"/>
              <a:gd name="connsiteY2" fmla="*/ 0 h 861325"/>
              <a:gd name="connsiteX3" fmla="*/ 5168418 w 5168418"/>
              <a:gd name="connsiteY3" fmla="*/ 861325 h 861325"/>
              <a:gd name="connsiteX4" fmla="*/ 0 w 5168418"/>
              <a:gd name="connsiteY4" fmla="*/ 837617 h 861325"/>
              <a:gd name="connsiteX0" fmla="*/ 0 w 8655408"/>
              <a:gd name="connsiteY0" fmla="*/ 837617 h 861325"/>
              <a:gd name="connsiteX1" fmla="*/ 204869 w 8655408"/>
              <a:gd name="connsiteY1" fmla="*/ 0 h 861325"/>
              <a:gd name="connsiteX2" fmla="*/ 1544047 w 8655408"/>
              <a:gd name="connsiteY2" fmla="*/ 0 h 861325"/>
              <a:gd name="connsiteX3" fmla="*/ 8655408 w 8655408"/>
              <a:gd name="connsiteY3" fmla="*/ 861325 h 861325"/>
              <a:gd name="connsiteX4" fmla="*/ 0 w 8655408"/>
              <a:gd name="connsiteY4" fmla="*/ 837617 h 861325"/>
              <a:gd name="connsiteX0" fmla="*/ 0 w 12058712"/>
              <a:gd name="connsiteY0" fmla="*/ 865237 h 865237"/>
              <a:gd name="connsiteX1" fmla="*/ 3608173 w 12058712"/>
              <a:gd name="connsiteY1" fmla="*/ 0 h 865237"/>
              <a:gd name="connsiteX2" fmla="*/ 4947351 w 12058712"/>
              <a:gd name="connsiteY2" fmla="*/ 0 h 865237"/>
              <a:gd name="connsiteX3" fmla="*/ 12058712 w 12058712"/>
              <a:gd name="connsiteY3" fmla="*/ 861325 h 865237"/>
              <a:gd name="connsiteX4" fmla="*/ 0 w 12058712"/>
              <a:gd name="connsiteY4" fmla="*/ 865237 h 865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712" h="865237">
                <a:moveTo>
                  <a:pt x="0" y="865237"/>
                </a:moveTo>
                <a:lnTo>
                  <a:pt x="3608173" y="0"/>
                </a:lnTo>
                <a:lnTo>
                  <a:pt x="4947351" y="0"/>
                </a:lnTo>
                <a:lnTo>
                  <a:pt x="12058712" y="861325"/>
                </a:lnTo>
                <a:lnTo>
                  <a:pt x="0" y="865237"/>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Huawei Sans" panose="020C0503030203020204" pitchFamily="34" charset="0"/>
            </a:endParaRPr>
          </a:p>
        </p:txBody>
      </p:sp>
    </p:spTree>
    <p:extLst>
      <p:ext uri="{BB962C8B-B14F-4D97-AF65-F5344CB8AC3E}">
        <p14:creationId xmlns:p14="http://schemas.microsoft.com/office/powerpoint/2010/main" val="8804553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标注 14"/>
          <p:cNvSpPr/>
          <p:nvPr/>
        </p:nvSpPr>
        <p:spPr>
          <a:xfrm>
            <a:off x="7716232" y="2152866"/>
            <a:ext cx="3205111" cy="1251832"/>
          </a:xfrm>
          <a:custGeom>
            <a:avLst/>
            <a:gdLst>
              <a:gd name="connsiteX0" fmla="*/ 0 w 3648070"/>
              <a:gd name="connsiteY0" fmla="*/ 0 h 1219755"/>
              <a:gd name="connsiteX1" fmla="*/ 608012 w 3648070"/>
              <a:gd name="connsiteY1" fmla="*/ 0 h 1219755"/>
              <a:gd name="connsiteX2" fmla="*/ 608012 w 3648070"/>
              <a:gd name="connsiteY2" fmla="*/ 0 h 1219755"/>
              <a:gd name="connsiteX3" fmla="*/ 1520029 w 3648070"/>
              <a:gd name="connsiteY3" fmla="*/ 0 h 1219755"/>
              <a:gd name="connsiteX4" fmla="*/ 3648070 w 3648070"/>
              <a:gd name="connsiteY4" fmla="*/ 0 h 1219755"/>
              <a:gd name="connsiteX5" fmla="*/ 3648070 w 3648070"/>
              <a:gd name="connsiteY5" fmla="*/ 711524 h 1219755"/>
              <a:gd name="connsiteX6" fmla="*/ 3648070 w 3648070"/>
              <a:gd name="connsiteY6" fmla="*/ 711524 h 1219755"/>
              <a:gd name="connsiteX7" fmla="*/ 3648070 w 3648070"/>
              <a:gd name="connsiteY7" fmla="*/ 1016463 h 1219755"/>
              <a:gd name="connsiteX8" fmla="*/ 3648070 w 3648070"/>
              <a:gd name="connsiteY8" fmla="*/ 1219755 h 1219755"/>
              <a:gd name="connsiteX9" fmla="*/ 1520029 w 3648070"/>
              <a:gd name="connsiteY9" fmla="*/ 1219755 h 1219755"/>
              <a:gd name="connsiteX10" fmla="*/ 1630104 w 3648070"/>
              <a:gd name="connsiteY10" fmla="*/ 1372237 h 1219755"/>
              <a:gd name="connsiteX11" fmla="*/ 608012 w 3648070"/>
              <a:gd name="connsiteY11" fmla="*/ 1219755 h 1219755"/>
              <a:gd name="connsiteX12" fmla="*/ 0 w 3648070"/>
              <a:gd name="connsiteY12" fmla="*/ 1219755 h 1219755"/>
              <a:gd name="connsiteX13" fmla="*/ 0 w 3648070"/>
              <a:gd name="connsiteY13" fmla="*/ 1016463 h 1219755"/>
              <a:gd name="connsiteX14" fmla="*/ 0 w 3648070"/>
              <a:gd name="connsiteY14" fmla="*/ 711524 h 1219755"/>
              <a:gd name="connsiteX15" fmla="*/ 0 w 3648070"/>
              <a:gd name="connsiteY15" fmla="*/ 711524 h 1219755"/>
              <a:gd name="connsiteX16" fmla="*/ 0 w 3648070"/>
              <a:gd name="connsiteY16" fmla="*/ 0 h 1219755"/>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520029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882886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347107 w 3648070"/>
              <a:gd name="connsiteY11" fmla="*/ 1224518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48070" h="1372237">
                <a:moveTo>
                  <a:pt x="0" y="0"/>
                </a:moveTo>
                <a:lnTo>
                  <a:pt x="608012" y="0"/>
                </a:lnTo>
                <a:lnTo>
                  <a:pt x="608012" y="0"/>
                </a:lnTo>
                <a:lnTo>
                  <a:pt x="1520029" y="0"/>
                </a:lnTo>
                <a:lnTo>
                  <a:pt x="3648070" y="0"/>
                </a:lnTo>
                <a:lnTo>
                  <a:pt x="3648070" y="711524"/>
                </a:lnTo>
                <a:lnTo>
                  <a:pt x="3648070" y="711524"/>
                </a:lnTo>
                <a:lnTo>
                  <a:pt x="3648070" y="1016463"/>
                </a:lnTo>
                <a:lnTo>
                  <a:pt x="3648070" y="1219755"/>
                </a:lnTo>
                <a:lnTo>
                  <a:pt x="1716199" y="1214992"/>
                </a:lnTo>
                <a:lnTo>
                  <a:pt x="1630104" y="1372237"/>
                </a:lnTo>
                <a:lnTo>
                  <a:pt x="1347107" y="1224518"/>
                </a:lnTo>
                <a:lnTo>
                  <a:pt x="0" y="1219755"/>
                </a:lnTo>
                <a:lnTo>
                  <a:pt x="0" y="1016463"/>
                </a:lnTo>
                <a:lnTo>
                  <a:pt x="0" y="711524"/>
                </a:lnTo>
                <a:lnTo>
                  <a:pt x="0" y="711524"/>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200" kern="0">
              <a:solidFill>
                <a:srgbClr val="1D1D1A"/>
              </a:solidFill>
              <a:latin typeface="Huawei Sans" panose="020C0503030203020204" pitchFamily="34" charset="0"/>
              <a:ea typeface="方正兰亭黑简体" panose="02000000000000000000" pitchFamily="2" charset="-122"/>
            </a:endParaRPr>
          </a:p>
        </p:txBody>
      </p:sp>
      <p:sp>
        <p:nvSpPr>
          <p:cNvPr id="53" name="矩形标注 14"/>
          <p:cNvSpPr/>
          <p:nvPr/>
        </p:nvSpPr>
        <p:spPr>
          <a:xfrm>
            <a:off x="3889851" y="2161191"/>
            <a:ext cx="3612645" cy="1243507"/>
          </a:xfrm>
          <a:custGeom>
            <a:avLst/>
            <a:gdLst>
              <a:gd name="connsiteX0" fmla="*/ 0 w 3648070"/>
              <a:gd name="connsiteY0" fmla="*/ 0 h 1219755"/>
              <a:gd name="connsiteX1" fmla="*/ 608012 w 3648070"/>
              <a:gd name="connsiteY1" fmla="*/ 0 h 1219755"/>
              <a:gd name="connsiteX2" fmla="*/ 608012 w 3648070"/>
              <a:gd name="connsiteY2" fmla="*/ 0 h 1219755"/>
              <a:gd name="connsiteX3" fmla="*/ 1520029 w 3648070"/>
              <a:gd name="connsiteY3" fmla="*/ 0 h 1219755"/>
              <a:gd name="connsiteX4" fmla="*/ 3648070 w 3648070"/>
              <a:gd name="connsiteY4" fmla="*/ 0 h 1219755"/>
              <a:gd name="connsiteX5" fmla="*/ 3648070 w 3648070"/>
              <a:gd name="connsiteY5" fmla="*/ 711524 h 1219755"/>
              <a:gd name="connsiteX6" fmla="*/ 3648070 w 3648070"/>
              <a:gd name="connsiteY6" fmla="*/ 711524 h 1219755"/>
              <a:gd name="connsiteX7" fmla="*/ 3648070 w 3648070"/>
              <a:gd name="connsiteY7" fmla="*/ 1016463 h 1219755"/>
              <a:gd name="connsiteX8" fmla="*/ 3648070 w 3648070"/>
              <a:gd name="connsiteY8" fmla="*/ 1219755 h 1219755"/>
              <a:gd name="connsiteX9" fmla="*/ 1520029 w 3648070"/>
              <a:gd name="connsiteY9" fmla="*/ 1219755 h 1219755"/>
              <a:gd name="connsiteX10" fmla="*/ 1630104 w 3648070"/>
              <a:gd name="connsiteY10" fmla="*/ 1372237 h 1219755"/>
              <a:gd name="connsiteX11" fmla="*/ 608012 w 3648070"/>
              <a:gd name="connsiteY11" fmla="*/ 1219755 h 1219755"/>
              <a:gd name="connsiteX12" fmla="*/ 0 w 3648070"/>
              <a:gd name="connsiteY12" fmla="*/ 1219755 h 1219755"/>
              <a:gd name="connsiteX13" fmla="*/ 0 w 3648070"/>
              <a:gd name="connsiteY13" fmla="*/ 1016463 h 1219755"/>
              <a:gd name="connsiteX14" fmla="*/ 0 w 3648070"/>
              <a:gd name="connsiteY14" fmla="*/ 711524 h 1219755"/>
              <a:gd name="connsiteX15" fmla="*/ 0 w 3648070"/>
              <a:gd name="connsiteY15" fmla="*/ 711524 h 1219755"/>
              <a:gd name="connsiteX16" fmla="*/ 0 w 3648070"/>
              <a:gd name="connsiteY16" fmla="*/ 0 h 1219755"/>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520029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882886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347107 w 3648070"/>
              <a:gd name="connsiteY11" fmla="*/ 1224518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48070" h="1372237">
                <a:moveTo>
                  <a:pt x="0" y="0"/>
                </a:moveTo>
                <a:lnTo>
                  <a:pt x="608012" y="0"/>
                </a:lnTo>
                <a:lnTo>
                  <a:pt x="608012" y="0"/>
                </a:lnTo>
                <a:lnTo>
                  <a:pt x="1520029" y="0"/>
                </a:lnTo>
                <a:lnTo>
                  <a:pt x="3648070" y="0"/>
                </a:lnTo>
                <a:lnTo>
                  <a:pt x="3648070" y="711524"/>
                </a:lnTo>
                <a:lnTo>
                  <a:pt x="3648070" y="711524"/>
                </a:lnTo>
                <a:lnTo>
                  <a:pt x="3648070" y="1016463"/>
                </a:lnTo>
                <a:lnTo>
                  <a:pt x="3648070" y="1219755"/>
                </a:lnTo>
                <a:lnTo>
                  <a:pt x="1716199" y="1214992"/>
                </a:lnTo>
                <a:lnTo>
                  <a:pt x="1630104" y="1372237"/>
                </a:lnTo>
                <a:lnTo>
                  <a:pt x="1347107" y="1224518"/>
                </a:lnTo>
                <a:lnTo>
                  <a:pt x="0" y="1219755"/>
                </a:lnTo>
                <a:lnTo>
                  <a:pt x="0" y="1016463"/>
                </a:lnTo>
                <a:lnTo>
                  <a:pt x="0" y="711524"/>
                </a:lnTo>
                <a:lnTo>
                  <a:pt x="0" y="711524"/>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200" kern="0">
              <a:solidFill>
                <a:srgbClr val="1D1D1A"/>
              </a:solidFill>
              <a:latin typeface="Huawei Sans" panose="020C0503030203020204" pitchFamily="34" charset="0"/>
              <a:ea typeface="方正兰亭黑简体" panose="02000000000000000000" pitchFamily="2" charset="-122"/>
            </a:endParaRPr>
          </a:p>
        </p:txBody>
      </p:sp>
      <p:sp>
        <p:nvSpPr>
          <p:cNvPr id="15" name="矩形标注 14"/>
          <p:cNvSpPr/>
          <p:nvPr/>
        </p:nvSpPr>
        <p:spPr>
          <a:xfrm>
            <a:off x="716855" y="2149983"/>
            <a:ext cx="2959881" cy="1251832"/>
          </a:xfrm>
          <a:custGeom>
            <a:avLst/>
            <a:gdLst>
              <a:gd name="connsiteX0" fmla="*/ 0 w 3648070"/>
              <a:gd name="connsiteY0" fmla="*/ 0 h 1219755"/>
              <a:gd name="connsiteX1" fmla="*/ 608012 w 3648070"/>
              <a:gd name="connsiteY1" fmla="*/ 0 h 1219755"/>
              <a:gd name="connsiteX2" fmla="*/ 608012 w 3648070"/>
              <a:gd name="connsiteY2" fmla="*/ 0 h 1219755"/>
              <a:gd name="connsiteX3" fmla="*/ 1520029 w 3648070"/>
              <a:gd name="connsiteY3" fmla="*/ 0 h 1219755"/>
              <a:gd name="connsiteX4" fmla="*/ 3648070 w 3648070"/>
              <a:gd name="connsiteY4" fmla="*/ 0 h 1219755"/>
              <a:gd name="connsiteX5" fmla="*/ 3648070 w 3648070"/>
              <a:gd name="connsiteY5" fmla="*/ 711524 h 1219755"/>
              <a:gd name="connsiteX6" fmla="*/ 3648070 w 3648070"/>
              <a:gd name="connsiteY6" fmla="*/ 711524 h 1219755"/>
              <a:gd name="connsiteX7" fmla="*/ 3648070 w 3648070"/>
              <a:gd name="connsiteY7" fmla="*/ 1016463 h 1219755"/>
              <a:gd name="connsiteX8" fmla="*/ 3648070 w 3648070"/>
              <a:gd name="connsiteY8" fmla="*/ 1219755 h 1219755"/>
              <a:gd name="connsiteX9" fmla="*/ 1520029 w 3648070"/>
              <a:gd name="connsiteY9" fmla="*/ 1219755 h 1219755"/>
              <a:gd name="connsiteX10" fmla="*/ 1630104 w 3648070"/>
              <a:gd name="connsiteY10" fmla="*/ 1372237 h 1219755"/>
              <a:gd name="connsiteX11" fmla="*/ 608012 w 3648070"/>
              <a:gd name="connsiteY11" fmla="*/ 1219755 h 1219755"/>
              <a:gd name="connsiteX12" fmla="*/ 0 w 3648070"/>
              <a:gd name="connsiteY12" fmla="*/ 1219755 h 1219755"/>
              <a:gd name="connsiteX13" fmla="*/ 0 w 3648070"/>
              <a:gd name="connsiteY13" fmla="*/ 1016463 h 1219755"/>
              <a:gd name="connsiteX14" fmla="*/ 0 w 3648070"/>
              <a:gd name="connsiteY14" fmla="*/ 711524 h 1219755"/>
              <a:gd name="connsiteX15" fmla="*/ 0 w 3648070"/>
              <a:gd name="connsiteY15" fmla="*/ 711524 h 1219755"/>
              <a:gd name="connsiteX16" fmla="*/ 0 w 3648070"/>
              <a:gd name="connsiteY16" fmla="*/ 0 h 1219755"/>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520029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882886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347107 w 3648070"/>
              <a:gd name="connsiteY11" fmla="*/ 1224518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48070" h="1372237">
                <a:moveTo>
                  <a:pt x="0" y="0"/>
                </a:moveTo>
                <a:lnTo>
                  <a:pt x="608012" y="0"/>
                </a:lnTo>
                <a:lnTo>
                  <a:pt x="608012" y="0"/>
                </a:lnTo>
                <a:lnTo>
                  <a:pt x="1520029" y="0"/>
                </a:lnTo>
                <a:lnTo>
                  <a:pt x="3648070" y="0"/>
                </a:lnTo>
                <a:lnTo>
                  <a:pt x="3648070" y="711524"/>
                </a:lnTo>
                <a:lnTo>
                  <a:pt x="3648070" y="711524"/>
                </a:lnTo>
                <a:lnTo>
                  <a:pt x="3648070" y="1016463"/>
                </a:lnTo>
                <a:lnTo>
                  <a:pt x="3648070" y="1219755"/>
                </a:lnTo>
                <a:lnTo>
                  <a:pt x="1716199" y="1214992"/>
                </a:lnTo>
                <a:lnTo>
                  <a:pt x="1630104" y="1372237"/>
                </a:lnTo>
                <a:lnTo>
                  <a:pt x="1347107" y="1224518"/>
                </a:lnTo>
                <a:lnTo>
                  <a:pt x="0" y="1219755"/>
                </a:lnTo>
                <a:lnTo>
                  <a:pt x="0" y="1016463"/>
                </a:lnTo>
                <a:lnTo>
                  <a:pt x="0" y="711524"/>
                </a:lnTo>
                <a:lnTo>
                  <a:pt x="0" y="711524"/>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200" kern="0">
              <a:solidFill>
                <a:srgbClr val="1D1D1A"/>
              </a:solidFill>
              <a:latin typeface="Huawei Sans" panose="020C0503030203020204" pitchFamily="34" charset="0"/>
              <a:ea typeface="方正兰亭黑简体" panose="02000000000000000000" pitchFamily="2" charset="-122"/>
            </a:endParaRPr>
          </a:p>
        </p:txBody>
      </p:sp>
      <p:cxnSp>
        <p:nvCxnSpPr>
          <p:cNvPr id="74" name="直接连接符 73"/>
          <p:cNvCxnSpPr/>
          <p:nvPr/>
        </p:nvCxnSpPr>
        <p:spPr bwMode="auto">
          <a:xfrm flipH="1">
            <a:off x="2037771" y="3965496"/>
            <a:ext cx="0" cy="216000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2" name="文本占位符 1"/>
          <p:cNvSpPr>
            <a:spLocks noGrp="1"/>
          </p:cNvSpPr>
          <p:nvPr>
            <p:ph type="body" sz="quarter" idx="10"/>
          </p:nvPr>
        </p:nvSpPr>
        <p:spPr/>
        <p:txBody>
          <a:bodyPr/>
          <a:lstStyle/>
          <a:p>
            <a:r>
              <a:rPr lang="ru-RU" sz="1800" dirty="0"/>
              <a:t>Перед отправкой пакетов IPv6 на интерфейсе настраивается адрес, </a:t>
            </a:r>
            <a:r>
              <a:rPr lang="ru-RU" sz="1800" dirty="0" smtClean="0"/>
              <a:t>процедуры DAD </a:t>
            </a:r>
            <a:r>
              <a:rPr lang="ru-RU" sz="1800" dirty="0"/>
              <a:t>и </a:t>
            </a:r>
            <a:r>
              <a:rPr lang="ru-RU" sz="1800" dirty="0" smtClean="0"/>
              <a:t>разрешения </a:t>
            </a:r>
            <a:r>
              <a:rPr lang="ru-RU" sz="1800" dirty="0"/>
              <a:t>адресов. В этом процессе важную роль играет протокол обнаружения соседей (NDP).</a:t>
            </a:r>
          </a:p>
        </p:txBody>
      </p:sp>
      <p:sp>
        <p:nvSpPr>
          <p:cNvPr id="3" name="标题 2"/>
          <p:cNvSpPr>
            <a:spLocks noGrp="1"/>
          </p:cNvSpPr>
          <p:nvPr>
            <p:ph type="title"/>
          </p:nvPr>
        </p:nvSpPr>
        <p:spPr/>
        <p:txBody>
          <a:bodyPr/>
          <a:lstStyle/>
          <a:p>
            <a:r>
              <a:rPr lang="ru-RU" dirty="0"/>
              <a:t>Обслуживания индивидуальных </a:t>
            </a:r>
            <a:r>
              <a:rPr lang="ru-RU" dirty="0" smtClean="0"/>
              <a:t/>
            </a:r>
            <a:br>
              <a:rPr lang="ru-RU" dirty="0" smtClean="0"/>
            </a:br>
            <a:r>
              <a:rPr lang="ru-RU" dirty="0" smtClean="0"/>
              <a:t>IPv6-адресов</a:t>
            </a:r>
            <a:endParaRPr lang="ru-RU" dirty="0"/>
          </a:p>
        </p:txBody>
      </p:sp>
      <p:cxnSp>
        <p:nvCxnSpPr>
          <p:cNvPr id="51" name="直接连接符 50"/>
          <p:cNvCxnSpPr/>
          <p:nvPr/>
        </p:nvCxnSpPr>
        <p:spPr bwMode="auto">
          <a:xfrm>
            <a:off x="5662246" y="5222565"/>
            <a:ext cx="432048"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59" name="圆角矩形 58"/>
          <p:cNvSpPr/>
          <p:nvPr/>
        </p:nvSpPr>
        <p:spPr bwMode="auto">
          <a:xfrm>
            <a:off x="5905890" y="4939724"/>
            <a:ext cx="1528182" cy="419376"/>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t" latinLnBrk="0" hangingPunct="1">
              <a:lnSpc>
                <a:spcPct val="100000"/>
              </a:lnSpc>
              <a:spcBef>
                <a:spcPct val="0"/>
              </a:spcBef>
              <a:spcAft>
                <a:spcPct val="0"/>
              </a:spcAft>
              <a:buClrTx/>
              <a:buSzTx/>
              <a:buFontTx/>
              <a:buNone/>
              <a:tabLst/>
            </a:pPr>
            <a:r>
              <a:rPr lang="ru-RU" sz="1200" dirty="0">
                <a:latin typeface="Huawei Sans" panose="020C0503030203020204" pitchFamily="34" charset="0"/>
              </a:rPr>
              <a:t>Ручная настройка</a:t>
            </a:r>
          </a:p>
        </p:txBody>
      </p:sp>
      <p:cxnSp>
        <p:nvCxnSpPr>
          <p:cNvPr id="52" name="直接连接符 51"/>
          <p:cNvCxnSpPr/>
          <p:nvPr/>
        </p:nvCxnSpPr>
        <p:spPr bwMode="auto">
          <a:xfrm>
            <a:off x="5662246" y="5689584"/>
            <a:ext cx="432048"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60" name="圆角矩形 59"/>
          <p:cNvSpPr/>
          <p:nvPr/>
        </p:nvSpPr>
        <p:spPr bwMode="auto">
          <a:xfrm>
            <a:off x="5905889" y="5498957"/>
            <a:ext cx="2084499" cy="309600"/>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t" latinLnBrk="0" hangingPunct="1">
              <a:lnSpc>
                <a:spcPct val="100000"/>
              </a:lnSpc>
              <a:spcBef>
                <a:spcPct val="0"/>
              </a:spcBef>
              <a:spcAft>
                <a:spcPct val="0"/>
              </a:spcAft>
              <a:buClrTx/>
              <a:buSzTx/>
              <a:buFontTx/>
              <a:buNone/>
              <a:tabLst/>
            </a:pPr>
            <a:r>
              <a:rPr lang="ru-RU" sz="1200" dirty="0">
                <a:latin typeface="Huawei Sans" panose="020C0503030203020204" pitchFamily="34" charset="0"/>
              </a:rPr>
              <a:t>Генерируется системой</a:t>
            </a:r>
          </a:p>
        </p:txBody>
      </p:sp>
      <p:cxnSp>
        <p:nvCxnSpPr>
          <p:cNvPr id="58" name="直接连接符 57"/>
          <p:cNvCxnSpPr/>
          <p:nvPr/>
        </p:nvCxnSpPr>
        <p:spPr bwMode="auto">
          <a:xfrm>
            <a:off x="5662246" y="6157842"/>
            <a:ext cx="432048"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61" name="圆角矩形 60"/>
          <p:cNvSpPr/>
          <p:nvPr/>
        </p:nvSpPr>
        <p:spPr bwMode="auto">
          <a:xfrm>
            <a:off x="5905891" y="5919901"/>
            <a:ext cx="2323709" cy="432000"/>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 latinLnBrk="0" hangingPunct="1">
              <a:lnSpc>
                <a:spcPct val="100000"/>
              </a:lnSpc>
              <a:spcBef>
                <a:spcPct val="0"/>
              </a:spcBef>
              <a:spcAft>
                <a:spcPct val="0"/>
              </a:spcAft>
              <a:buClrTx/>
              <a:buSzTx/>
              <a:buFontTx/>
              <a:buNone/>
              <a:tabLst/>
            </a:pPr>
            <a:r>
              <a:rPr lang="ru-RU" sz="1200" dirty="0">
                <a:latin typeface="Huawei Sans" panose="020C0503030203020204" pitchFamily="34" charset="0"/>
              </a:rPr>
              <a:t>Динамически генерируется с использованием EUI-64</a:t>
            </a:r>
          </a:p>
        </p:txBody>
      </p:sp>
      <p:cxnSp>
        <p:nvCxnSpPr>
          <p:cNvPr id="62" name="直接连接符 61"/>
          <p:cNvCxnSpPr/>
          <p:nvPr/>
        </p:nvCxnSpPr>
        <p:spPr bwMode="auto">
          <a:xfrm>
            <a:off x="5655896" y="4282355"/>
            <a:ext cx="0" cy="187533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37" name="圆角矩形 36"/>
          <p:cNvSpPr/>
          <p:nvPr/>
        </p:nvSpPr>
        <p:spPr bwMode="auto">
          <a:xfrm>
            <a:off x="4819781" y="4493534"/>
            <a:ext cx="1684929" cy="303516"/>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t">
              <a:spcBef>
                <a:spcPct val="0"/>
              </a:spcBef>
              <a:spcAft>
                <a:spcPct val="0"/>
              </a:spcAft>
            </a:pPr>
            <a:r>
              <a:rPr lang="ru-RU" sz="1400" dirty="0">
                <a:latin typeface="Huawei Sans" panose="020C0503030203020204" pitchFamily="34" charset="0"/>
              </a:rPr>
              <a:t>LLA</a:t>
            </a:r>
          </a:p>
        </p:txBody>
      </p:sp>
      <p:sp>
        <p:nvSpPr>
          <p:cNvPr id="38" name="圆角矩形 37"/>
          <p:cNvSpPr/>
          <p:nvPr/>
        </p:nvSpPr>
        <p:spPr bwMode="auto">
          <a:xfrm>
            <a:off x="1203754" y="4496255"/>
            <a:ext cx="1684929" cy="307359"/>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t" latinLnBrk="0" hangingPunct="1">
              <a:lnSpc>
                <a:spcPct val="100000"/>
              </a:lnSpc>
              <a:spcBef>
                <a:spcPct val="0"/>
              </a:spcBef>
              <a:spcAft>
                <a:spcPct val="0"/>
              </a:spcAft>
              <a:buClrTx/>
              <a:buSzTx/>
              <a:buFontTx/>
              <a:buNone/>
              <a:tabLst/>
            </a:pPr>
            <a:r>
              <a:rPr lang="ru-RU" sz="1400" dirty="0">
                <a:latin typeface="Huawei Sans" panose="020C0503030203020204" pitchFamily="34" charset="0"/>
              </a:rPr>
              <a:t>GUA</a:t>
            </a:r>
          </a:p>
        </p:txBody>
      </p:sp>
      <p:cxnSp>
        <p:nvCxnSpPr>
          <p:cNvPr id="68" name="直接连接符 67"/>
          <p:cNvCxnSpPr/>
          <p:nvPr/>
        </p:nvCxnSpPr>
        <p:spPr bwMode="auto">
          <a:xfrm>
            <a:off x="2044121" y="5222565"/>
            <a:ext cx="432048"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69" name="圆角矩形 68"/>
          <p:cNvSpPr/>
          <p:nvPr/>
        </p:nvSpPr>
        <p:spPr bwMode="auto">
          <a:xfrm>
            <a:off x="2287766" y="4939724"/>
            <a:ext cx="1337572" cy="419376"/>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defTabSz="914400" rtl="0" eaLnBrk="1" fontAlgn="t" latinLnBrk="0" hangingPunct="1">
              <a:lnSpc>
                <a:spcPct val="100000"/>
              </a:lnSpc>
              <a:spcBef>
                <a:spcPct val="0"/>
              </a:spcBef>
              <a:spcAft>
                <a:spcPct val="0"/>
              </a:spcAft>
              <a:buClrTx/>
              <a:buSzTx/>
              <a:buFontTx/>
              <a:buNone/>
              <a:tabLst/>
            </a:pPr>
            <a:r>
              <a:rPr lang="ru-RU" sz="1200" dirty="0">
                <a:latin typeface="Huawei Sans" panose="020C0503030203020204" pitchFamily="34" charset="0"/>
              </a:rPr>
              <a:t>Ручная настройка</a:t>
            </a:r>
          </a:p>
        </p:txBody>
      </p:sp>
      <p:cxnSp>
        <p:nvCxnSpPr>
          <p:cNvPr id="70" name="直接连接符 69"/>
          <p:cNvCxnSpPr/>
          <p:nvPr/>
        </p:nvCxnSpPr>
        <p:spPr bwMode="auto">
          <a:xfrm>
            <a:off x="2044121" y="5689584"/>
            <a:ext cx="432048"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71" name="圆角矩形 70"/>
          <p:cNvSpPr/>
          <p:nvPr/>
        </p:nvSpPr>
        <p:spPr bwMode="auto">
          <a:xfrm>
            <a:off x="2287764" y="5498957"/>
            <a:ext cx="2172845" cy="309600"/>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latinLnBrk="0" hangingPunct="1">
              <a:lnSpc>
                <a:spcPct val="100000"/>
              </a:lnSpc>
              <a:spcBef>
                <a:spcPct val="0"/>
              </a:spcBef>
              <a:spcAft>
                <a:spcPct val="0"/>
              </a:spcAft>
              <a:buClrTx/>
              <a:buSzTx/>
              <a:buFontTx/>
              <a:buNone/>
              <a:tabLst/>
            </a:pPr>
            <a:r>
              <a:rPr lang="ru-RU" sz="1200" dirty="0">
                <a:latin typeface="Huawei Sans" panose="020C0503030203020204" pitchFamily="34" charset="0"/>
              </a:rPr>
              <a:t>SLAAC (NDP)</a:t>
            </a:r>
          </a:p>
        </p:txBody>
      </p:sp>
      <p:cxnSp>
        <p:nvCxnSpPr>
          <p:cNvPr id="72" name="直接连接符 71"/>
          <p:cNvCxnSpPr/>
          <p:nvPr/>
        </p:nvCxnSpPr>
        <p:spPr bwMode="auto">
          <a:xfrm>
            <a:off x="2044121" y="6128814"/>
            <a:ext cx="432048"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75" name="圆角矩形 74"/>
          <p:cNvSpPr/>
          <p:nvPr/>
        </p:nvSpPr>
        <p:spPr bwMode="auto">
          <a:xfrm>
            <a:off x="2287763" y="5919901"/>
            <a:ext cx="2854959" cy="432000"/>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latinLnBrk="0" hangingPunct="1">
              <a:lnSpc>
                <a:spcPct val="100000"/>
              </a:lnSpc>
              <a:spcBef>
                <a:spcPct val="0"/>
              </a:spcBef>
              <a:spcAft>
                <a:spcPct val="0"/>
              </a:spcAft>
              <a:buClrTx/>
              <a:buSzTx/>
              <a:buFontTx/>
              <a:buNone/>
              <a:tabLst/>
            </a:pPr>
            <a:r>
              <a:rPr lang="ru-RU" sz="1200" dirty="0">
                <a:latin typeface="Huawei Sans" panose="020C0503030203020204" pitchFamily="34" charset="0"/>
              </a:rPr>
              <a:t>Автоматическая настройка DHCPv6 с отслеживанием состояния</a:t>
            </a:r>
          </a:p>
        </p:txBody>
      </p:sp>
      <p:cxnSp>
        <p:nvCxnSpPr>
          <p:cNvPr id="18" name="直接连接符 17"/>
          <p:cNvCxnSpPr/>
          <p:nvPr/>
        </p:nvCxnSpPr>
        <p:spPr>
          <a:xfrm>
            <a:off x="2495068" y="3815674"/>
            <a:ext cx="7920000" cy="1600"/>
          </a:xfrm>
          <a:prstGeom prst="line">
            <a:avLst/>
          </a:prstGeom>
          <a:ln w="4445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76" name="圆角矩形 75"/>
          <p:cNvSpPr/>
          <p:nvPr/>
        </p:nvSpPr>
        <p:spPr bwMode="auto">
          <a:xfrm>
            <a:off x="5142723" y="3492474"/>
            <a:ext cx="1328400" cy="6480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200" dirty="0">
                <a:solidFill>
                  <a:srgbClr val="1D1D1A"/>
                </a:solidFill>
                <a:latin typeface="Huawei Sans" panose="020C0503030203020204" pitchFamily="34" charset="0"/>
              </a:rPr>
              <a:t>DAD</a:t>
            </a:r>
          </a:p>
        </p:txBody>
      </p:sp>
      <p:sp>
        <p:nvSpPr>
          <p:cNvPr id="77" name="圆角矩形 76"/>
          <p:cNvSpPr/>
          <p:nvPr/>
        </p:nvSpPr>
        <p:spPr bwMode="auto">
          <a:xfrm>
            <a:off x="7990388" y="3492474"/>
            <a:ext cx="1328400" cy="6480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200" dirty="0">
                <a:solidFill>
                  <a:srgbClr val="1D1D1A"/>
                </a:solidFill>
                <a:latin typeface="Huawei Sans" panose="020C0503030203020204" pitchFamily="34" charset="0"/>
              </a:rPr>
              <a:t>Разрешение адреса</a:t>
            </a:r>
          </a:p>
        </p:txBody>
      </p:sp>
      <p:sp>
        <p:nvSpPr>
          <p:cNvPr id="78" name="圆角矩形 77"/>
          <p:cNvSpPr/>
          <p:nvPr/>
        </p:nvSpPr>
        <p:spPr bwMode="auto">
          <a:xfrm>
            <a:off x="1403337" y="3492474"/>
            <a:ext cx="1091731" cy="6480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200" dirty="0">
                <a:solidFill>
                  <a:srgbClr val="1D1D1A"/>
                </a:solidFill>
                <a:latin typeface="Huawei Sans" panose="020C0503030203020204" pitchFamily="34" charset="0"/>
              </a:rPr>
              <a:t>Конфигурация адреса</a:t>
            </a:r>
          </a:p>
        </p:txBody>
      </p:sp>
      <p:sp>
        <p:nvSpPr>
          <p:cNvPr id="79" name="圆角矩形 78"/>
          <p:cNvSpPr/>
          <p:nvPr/>
        </p:nvSpPr>
        <p:spPr bwMode="auto">
          <a:xfrm>
            <a:off x="10400045" y="3467619"/>
            <a:ext cx="1235175" cy="648001"/>
          </a:xfrm>
          <a:prstGeom prst="roundRect">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latinLnBrk="0" hangingPunct="1">
              <a:lnSpc>
                <a:spcPct val="100000"/>
              </a:lnSpc>
              <a:spcBef>
                <a:spcPct val="0"/>
              </a:spcBef>
              <a:spcAft>
                <a:spcPct val="0"/>
              </a:spcAft>
              <a:buClrTx/>
              <a:buSzTx/>
              <a:buFontTx/>
              <a:buNone/>
              <a:tabLst/>
            </a:pPr>
            <a:r>
              <a:rPr lang="ru-RU" sz="1200" dirty="0">
                <a:solidFill>
                  <a:schemeClr val="bg1"/>
                </a:solidFill>
                <a:latin typeface="Huawei Sans" panose="020C0503030203020204" pitchFamily="34" charset="0"/>
              </a:rPr>
              <a:t>Пересылка данных</a:t>
            </a:r>
          </a:p>
          <a:p>
            <a:pPr marL="0" marR="0" indent="0" algn="ctr" defTabSz="914400" rtl="0" eaLnBrk="1" latinLnBrk="0" hangingPunct="1">
              <a:lnSpc>
                <a:spcPct val="100000"/>
              </a:lnSpc>
              <a:spcBef>
                <a:spcPct val="0"/>
              </a:spcBef>
              <a:spcAft>
                <a:spcPct val="0"/>
              </a:spcAft>
              <a:buClrTx/>
              <a:buSzTx/>
              <a:buFontTx/>
              <a:buNone/>
              <a:tabLst/>
            </a:pPr>
            <a:r>
              <a:rPr lang="ru-RU" sz="1200" dirty="0">
                <a:solidFill>
                  <a:schemeClr val="bg1"/>
                </a:solidFill>
                <a:latin typeface="Huawei Sans" panose="020C0503030203020204" pitchFamily="34" charset="0"/>
              </a:rPr>
              <a:t>IPv6</a:t>
            </a:r>
          </a:p>
        </p:txBody>
      </p:sp>
      <p:sp>
        <p:nvSpPr>
          <p:cNvPr id="80" name="文本框 79"/>
          <p:cNvSpPr txBox="1"/>
          <p:nvPr/>
        </p:nvSpPr>
        <p:spPr bwMode="auto">
          <a:xfrm>
            <a:off x="7716233" y="2131975"/>
            <a:ext cx="3205110" cy="111163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200" dirty="0">
                <a:latin typeface="Huawei Sans" panose="020C0503030203020204" pitchFamily="34" charset="0"/>
              </a:rPr>
              <a:t>Подобно запросам ARP в IPv4, сообщения ICMPv6 используются для создания сопоставлений между адресами IPv6 и адресами </a:t>
            </a:r>
            <a:r>
              <a:rPr lang="ru-RU" sz="1200" dirty="0" smtClean="0">
                <a:latin typeface="Huawei Sans" panose="020C0503030203020204" pitchFamily="34" charset="0"/>
              </a:rPr>
              <a:t>канального уровня (</a:t>
            </a:r>
            <a:r>
              <a:rPr lang="ru-RU" sz="1200" dirty="0">
                <a:latin typeface="Huawei Sans" panose="020C0503030203020204" pitchFamily="34" charset="0"/>
              </a:rPr>
              <a:t>обычно MAC-адресами).</a:t>
            </a:r>
          </a:p>
        </p:txBody>
      </p:sp>
      <p:cxnSp>
        <p:nvCxnSpPr>
          <p:cNvPr id="8" name="直接连接符 7"/>
          <p:cNvCxnSpPr/>
          <p:nvPr/>
        </p:nvCxnSpPr>
        <p:spPr>
          <a:xfrm>
            <a:off x="2037772" y="4282355"/>
            <a:ext cx="3618124"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11" name="文本框 10"/>
          <p:cNvSpPr txBox="1"/>
          <p:nvPr/>
        </p:nvSpPr>
        <p:spPr bwMode="auto">
          <a:xfrm>
            <a:off x="3914703" y="2206591"/>
            <a:ext cx="3587793" cy="90141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200" dirty="0">
                <a:latin typeface="Huawei Sans" panose="020C0503030203020204" pitchFamily="34" charset="0"/>
              </a:rPr>
              <a:t>DAD аналогичен механизму Gratuitous ARP в IPv4 и используется для обнаружения конфликтов адресов.</a:t>
            </a:r>
          </a:p>
        </p:txBody>
      </p:sp>
      <p:sp>
        <p:nvSpPr>
          <p:cNvPr id="49" name="文本框 48"/>
          <p:cNvSpPr txBox="1"/>
          <p:nvPr/>
        </p:nvSpPr>
        <p:spPr bwMode="auto">
          <a:xfrm>
            <a:off x="716857" y="2086441"/>
            <a:ext cx="3086576" cy="111163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200" dirty="0">
                <a:latin typeface="Huawei Sans" panose="020C0503030203020204" pitchFamily="34" charset="0"/>
              </a:rPr>
              <a:t>GUA и LLA являются наиболее распространенными индивидуальными IPv6-адресами на интерфейсе. На одном интерфейсе можно настроить несколько адресов IPv6.</a:t>
            </a:r>
          </a:p>
        </p:txBody>
      </p:sp>
    </p:spTree>
    <p:extLst>
      <p:ext uri="{BB962C8B-B14F-4D97-AF65-F5344CB8AC3E}">
        <p14:creationId xmlns:p14="http://schemas.microsoft.com/office/powerpoint/2010/main" val="38120653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ru-RU" sz="1800" dirty="0"/>
              <a:t>NDP определен в RFC 2461, который был заменен RFC 4861.</a:t>
            </a:r>
          </a:p>
          <a:p>
            <a:r>
              <a:rPr lang="ru-RU" sz="1800" dirty="0"/>
              <a:t>NDP использует сообщения ICMPv6 для реализации функций.</a:t>
            </a:r>
          </a:p>
          <a:p>
            <a:endParaRPr lang="en-US" altLang="zh-CN" sz="1800" dirty="0"/>
          </a:p>
        </p:txBody>
      </p:sp>
      <p:sp>
        <p:nvSpPr>
          <p:cNvPr id="2" name="标题 1"/>
          <p:cNvSpPr>
            <a:spLocks noGrp="1"/>
          </p:cNvSpPr>
          <p:nvPr>
            <p:ph type="title"/>
          </p:nvPr>
        </p:nvSpPr>
        <p:spPr/>
        <p:txBody>
          <a:bodyPr/>
          <a:lstStyle/>
          <a:p>
            <a:r>
              <a:rPr lang="ru-RU" dirty="0"/>
              <a:t>NDP</a:t>
            </a:r>
          </a:p>
        </p:txBody>
      </p:sp>
      <p:grpSp>
        <p:nvGrpSpPr>
          <p:cNvPr id="13" name="组合 12"/>
          <p:cNvGrpSpPr/>
          <p:nvPr/>
        </p:nvGrpSpPr>
        <p:grpSpPr>
          <a:xfrm>
            <a:off x="1071961" y="2603022"/>
            <a:ext cx="4910307" cy="1404539"/>
            <a:chOff x="1238348" y="3006178"/>
            <a:chExt cx="4910307" cy="1404539"/>
          </a:xfrm>
        </p:grpSpPr>
        <p:cxnSp>
          <p:nvCxnSpPr>
            <p:cNvPr id="5" name="直接连接符 4"/>
            <p:cNvCxnSpPr/>
            <p:nvPr/>
          </p:nvCxnSpPr>
          <p:spPr>
            <a:xfrm>
              <a:off x="2386433" y="3193514"/>
              <a:ext cx="73851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681688" y="3603520"/>
              <a:ext cx="73851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5"/>
            <p:cNvSpPr txBox="1"/>
            <p:nvPr/>
          </p:nvSpPr>
          <p:spPr>
            <a:xfrm>
              <a:off x="1238348" y="3441895"/>
              <a:ext cx="730430" cy="33855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r>
                <a:rPr lang="ru-RU" dirty="0">
                  <a:latin typeface="Huawei Sans" panose="020C0503030203020204" pitchFamily="34" charset="0"/>
                </a:rPr>
                <a:t>NDP</a:t>
              </a:r>
            </a:p>
          </p:txBody>
        </p:sp>
        <p:cxnSp>
          <p:nvCxnSpPr>
            <p:cNvPr id="9" name="直接连接符 8"/>
            <p:cNvCxnSpPr/>
            <p:nvPr/>
          </p:nvCxnSpPr>
          <p:spPr>
            <a:xfrm flipV="1">
              <a:off x="2386433" y="3193516"/>
              <a:ext cx="0" cy="820012"/>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386433" y="3603521"/>
              <a:ext cx="73851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386433" y="4013528"/>
              <a:ext cx="73851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5" name="TextBox 6"/>
            <p:cNvSpPr txBox="1"/>
            <p:nvPr/>
          </p:nvSpPr>
          <p:spPr>
            <a:xfrm>
              <a:off x="2837859" y="3453122"/>
              <a:ext cx="1565740" cy="307777"/>
            </a:xfrm>
            <a:prstGeom prst="rect">
              <a:avLst/>
            </a:prstGeom>
            <a:solidFill>
              <a:srgbClr val="F4FBFE"/>
            </a:solidFill>
            <a:ln w="12700">
              <a:solidFill>
                <a:srgbClr val="99DFF9"/>
              </a:solidFill>
            </a:ln>
          </p:spPr>
          <p:txBody>
            <a:bodyPr wrap="square" rtlCol="0">
              <a:noAutofit/>
            </a:bodyPr>
            <a:lstStyle>
              <a:defPPr>
                <a:defRPr lang="en-US"/>
              </a:defPPr>
              <a:lvl1pPr algn="ctr">
                <a:defRPr sz="1400">
                  <a:latin typeface="Arial" panose="020C0503030203020204" pitchFamily="34" charset="0"/>
                  <a:ea typeface="方正兰亭黑简体" panose="02000000000000000000" pitchFamily="2" charset="-122"/>
                  <a:cs typeface="Arial" pitchFamily="34" charset="0"/>
                </a:defRPr>
              </a:lvl1pPr>
            </a:lstStyle>
            <a:p>
              <a:r>
                <a:rPr lang="ru-RU" dirty="0">
                  <a:latin typeface="Huawei Sans" panose="020C0503030203020204" pitchFamily="34" charset="0"/>
                </a:rPr>
                <a:t>DAD</a:t>
              </a:r>
            </a:p>
          </p:txBody>
        </p:sp>
        <p:sp>
          <p:nvSpPr>
            <p:cNvPr id="17" name="TextBox 10"/>
            <p:cNvSpPr txBox="1"/>
            <p:nvPr/>
          </p:nvSpPr>
          <p:spPr>
            <a:xfrm>
              <a:off x="2837859" y="3887497"/>
              <a:ext cx="1565740" cy="523220"/>
            </a:xfrm>
            <a:prstGeom prst="rect">
              <a:avLst/>
            </a:prstGeom>
            <a:solidFill>
              <a:srgbClr val="F4FBFE"/>
            </a:solidFill>
            <a:ln w="12700">
              <a:solidFill>
                <a:srgbClr val="99DFF9"/>
              </a:solidFill>
            </a:ln>
          </p:spPr>
          <p:txBody>
            <a:bodyPr wrap="square" rtlCol="0">
              <a:noAutofit/>
            </a:bodyPr>
            <a:lstStyle>
              <a:defPPr>
                <a:defRPr lang="en-US"/>
              </a:defPPr>
              <a:lvl1pPr algn="ctr">
                <a:defRPr sz="1400">
                  <a:latin typeface="Arial" panose="020C0503030203020204" pitchFamily="34" charset="0"/>
                  <a:ea typeface="方正兰亭黑简体" panose="02000000000000000000" pitchFamily="2" charset="-122"/>
                  <a:cs typeface="Arial" pitchFamily="34" charset="0"/>
                </a:defRPr>
              </a:lvl1pPr>
            </a:lstStyle>
            <a:p>
              <a:r>
                <a:rPr lang="ru-RU" dirty="0">
                  <a:latin typeface="Huawei Sans" panose="020C0503030203020204" pitchFamily="34" charset="0"/>
                </a:rPr>
                <a:t>Разрешение адреса</a:t>
              </a:r>
            </a:p>
          </p:txBody>
        </p:sp>
        <p:cxnSp>
          <p:nvCxnSpPr>
            <p:cNvPr id="4" name="直接连接符 3"/>
            <p:cNvCxnSpPr/>
            <p:nvPr/>
          </p:nvCxnSpPr>
          <p:spPr>
            <a:xfrm>
              <a:off x="4403599" y="3154243"/>
              <a:ext cx="73851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8" name="TextBox 9"/>
            <p:cNvSpPr txBox="1"/>
            <p:nvPr/>
          </p:nvSpPr>
          <p:spPr>
            <a:xfrm>
              <a:off x="4646163" y="3015730"/>
              <a:ext cx="1502492" cy="554969"/>
            </a:xfrm>
            <a:prstGeom prst="rect">
              <a:avLst/>
            </a:prstGeom>
            <a:solidFill>
              <a:srgbClr val="F4FBFE"/>
            </a:solidFill>
            <a:ln w="12700">
              <a:solidFill>
                <a:srgbClr val="99DFF9"/>
              </a:solidFill>
            </a:ln>
          </p:spPr>
          <p:txBody>
            <a:bodyPr wrap="square" rtlCol="0" anchor="ctr">
              <a:noAutofit/>
            </a:bodyPr>
            <a:lstStyle>
              <a:defPPr>
                <a:defRPr lang="en-US"/>
              </a:defPPr>
              <a:lvl1pPr algn="ctr">
                <a:defRPr sz="1400">
                  <a:latin typeface="Arial" panose="020C0503030203020204" pitchFamily="34" charset="0"/>
                  <a:ea typeface="方正兰亭黑简体" panose="02000000000000000000" pitchFamily="2" charset="-122"/>
                  <a:cs typeface="Arial" pitchFamily="34" charset="0"/>
                </a:defRPr>
              </a:lvl1pPr>
            </a:lstStyle>
            <a:p>
              <a:r>
                <a:rPr lang="ru-RU" dirty="0">
                  <a:latin typeface="Huawei Sans" panose="020C0503030203020204" pitchFamily="34" charset="0"/>
                </a:rPr>
                <a:t>Анонсирование префикса</a:t>
              </a:r>
            </a:p>
          </p:txBody>
        </p:sp>
        <p:sp>
          <p:nvSpPr>
            <p:cNvPr id="20" name="TextBox 7"/>
            <p:cNvSpPr txBox="1"/>
            <p:nvPr/>
          </p:nvSpPr>
          <p:spPr>
            <a:xfrm>
              <a:off x="2837859" y="3006178"/>
              <a:ext cx="1565740" cy="307777"/>
            </a:xfrm>
            <a:prstGeom prst="rect">
              <a:avLst/>
            </a:prstGeom>
            <a:solidFill>
              <a:srgbClr val="F4FBFE"/>
            </a:solidFill>
            <a:ln w="12700">
              <a:solidFill>
                <a:srgbClr val="99DFF9"/>
              </a:solidFill>
            </a:ln>
          </p:spPr>
          <p:txBody>
            <a:bodyPr wrap="square" rtlCol="0">
              <a:noAutofit/>
            </a:bodyPr>
            <a:lstStyle/>
            <a:p>
              <a:pPr algn="ctr"/>
              <a:r>
                <a:rPr lang="ru-RU" sz="1400" dirty="0">
                  <a:latin typeface="Huawei Sans" panose="020C0503030203020204" pitchFamily="34" charset="0"/>
                </a:rPr>
                <a:t>SLAAC</a:t>
              </a:r>
            </a:p>
          </p:txBody>
        </p:sp>
      </p:grpSp>
      <p:graphicFrame>
        <p:nvGraphicFramePr>
          <p:cNvPr id="21" name="表格 20"/>
          <p:cNvGraphicFramePr>
            <a:graphicFrameLocks noGrp="1"/>
          </p:cNvGraphicFramePr>
          <p:nvPr>
            <p:extLst/>
          </p:nvPr>
        </p:nvGraphicFramePr>
        <p:xfrm>
          <a:off x="6399924" y="2565397"/>
          <a:ext cx="4104456" cy="1410045"/>
        </p:xfrm>
        <a:graphic>
          <a:graphicData uri="http://schemas.openxmlformats.org/drawingml/2006/table">
            <a:tbl>
              <a:tblPr firstRow="1" firstCol="1" lastRow="1" lastCol="1" bandRow="1" bandCol="1"/>
              <a:tblGrid>
                <a:gridCol w="1447493"/>
                <a:gridCol w="2656963"/>
              </a:tblGrid>
              <a:tr h="282009">
                <a:tc>
                  <a:txBody>
                    <a:bodyPr/>
                    <a:lstStyle/>
                    <a:p>
                      <a:pPr algn="ctr">
                        <a:lnSpc>
                          <a:spcPct val="100000"/>
                        </a:lnSpc>
                        <a:spcAft>
                          <a:spcPts val="0"/>
                        </a:spcAft>
                      </a:pPr>
                      <a:r>
                        <a:rPr lang="ru-RU" sz="1400" dirty="0">
                          <a:solidFill>
                            <a:schemeClr val="bg1"/>
                          </a:solidFill>
                          <a:latin typeface="Huawei Sans" panose="020C0503030203020204" pitchFamily="34" charset="0"/>
                        </a:rPr>
                        <a:t>Тип ICMPv6</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a:lnSpc>
                          <a:spcPct val="100000"/>
                        </a:lnSpc>
                        <a:spcAft>
                          <a:spcPts val="0"/>
                        </a:spcAft>
                      </a:pPr>
                      <a:r>
                        <a:rPr lang="ru-RU" sz="1400" dirty="0">
                          <a:solidFill>
                            <a:schemeClr val="bg1"/>
                          </a:solidFill>
                          <a:latin typeface="Huawei Sans" panose="020C0503030203020204" pitchFamily="34" charset="0"/>
                        </a:rPr>
                        <a:t>Название сообщения</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282009">
                <a:tc>
                  <a:txBody>
                    <a:bodyPr/>
                    <a:lstStyle/>
                    <a:p>
                      <a:pPr algn="ctr">
                        <a:lnSpc>
                          <a:spcPct val="100000"/>
                        </a:lnSpc>
                        <a:spcAft>
                          <a:spcPts val="0"/>
                        </a:spcAft>
                      </a:pPr>
                      <a:r>
                        <a:rPr lang="ru-RU" sz="1400" dirty="0">
                          <a:latin typeface="Huawei Sans" panose="020C0503030203020204" pitchFamily="34" charset="0"/>
                        </a:rPr>
                        <a:t>133</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lnSpc>
                          <a:spcPct val="100000"/>
                        </a:lnSpc>
                        <a:spcAft>
                          <a:spcPts val="0"/>
                        </a:spcAft>
                      </a:pPr>
                      <a:r>
                        <a:rPr lang="ru-RU" sz="1400" dirty="0">
                          <a:latin typeface="Huawei Sans" panose="020C0503030203020204" pitchFamily="34" charset="0"/>
                        </a:rPr>
                        <a:t>Router Solicitation (RS)</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82009">
                <a:tc>
                  <a:txBody>
                    <a:bodyPr/>
                    <a:lstStyle/>
                    <a:p>
                      <a:pPr algn="ctr">
                        <a:lnSpc>
                          <a:spcPct val="100000"/>
                        </a:lnSpc>
                        <a:spcAft>
                          <a:spcPts val="0"/>
                        </a:spcAft>
                      </a:pPr>
                      <a:r>
                        <a:rPr lang="ru-RU" sz="1400" dirty="0">
                          <a:latin typeface="Huawei Sans" panose="020C0503030203020204" pitchFamily="34" charset="0"/>
                        </a:rPr>
                        <a:t>134</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lnSpc>
                          <a:spcPct val="100000"/>
                        </a:lnSpc>
                        <a:spcAft>
                          <a:spcPts val="0"/>
                        </a:spcAft>
                      </a:pPr>
                      <a:r>
                        <a:rPr lang="ru-RU" sz="1400" dirty="0">
                          <a:latin typeface="Huawei Sans" panose="020C0503030203020204" pitchFamily="34" charset="0"/>
                        </a:rPr>
                        <a:t>Router Advertisement (RA)</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82009">
                <a:tc>
                  <a:txBody>
                    <a:bodyPr/>
                    <a:lstStyle/>
                    <a:p>
                      <a:pPr algn="ctr">
                        <a:lnSpc>
                          <a:spcPct val="100000"/>
                        </a:lnSpc>
                        <a:spcAft>
                          <a:spcPts val="0"/>
                        </a:spcAft>
                      </a:pPr>
                      <a:r>
                        <a:rPr lang="ru-RU" sz="1400" dirty="0">
                          <a:latin typeface="Huawei Sans" panose="020C0503030203020204" pitchFamily="34" charset="0"/>
                        </a:rPr>
                        <a:t>135</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lnSpc>
                          <a:spcPct val="100000"/>
                        </a:lnSpc>
                        <a:spcAft>
                          <a:spcPts val="0"/>
                        </a:spcAft>
                      </a:pPr>
                      <a:r>
                        <a:rPr lang="ru-RU" sz="1400" dirty="0">
                          <a:latin typeface="Huawei Sans" panose="020C0503030203020204" pitchFamily="34" charset="0"/>
                        </a:rPr>
                        <a:t>Neighbor Solicitation (NS)</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82009">
                <a:tc>
                  <a:txBody>
                    <a:bodyPr/>
                    <a:lstStyle/>
                    <a:p>
                      <a:pPr algn="ctr">
                        <a:lnSpc>
                          <a:spcPct val="100000"/>
                        </a:lnSpc>
                        <a:spcAft>
                          <a:spcPts val="0"/>
                        </a:spcAft>
                      </a:pPr>
                      <a:r>
                        <a:rPr lang="ru-RU" sz="1400" dirty="0">
                          <a:latin typeface="Huawei Sans" panose="020C0503030203020204" pitchFamily="34" charset="0"/>
                        </a:rPr>
                        <a:t>136</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lnSpc>
                          <a:spcPct val="100000"/>
                        </a:lnSpc>
                        <a:spcAft>
                          <a:spcPts val="0"/>
                        </a:spcAft>
                      </a:pPr>
                      <a:r>
                        <a:rPr lang="ru-RU" sz="1400" dirty="0">
                          <a:latin typeface="Huawei Sans" panose="020C0503030203020204" pitchFamily="34" charset="0"/>
                        </a:rPr>
                        <a:t>Neighbor Advertisement (NA)</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graphicFrame>
        <p:nvGraphicFramePr>
          <p:cNvPr id="22" name="表格 21"/>
          <p:cNvGraphicFramePr>
            <a:graphicFrameLocks noGrp="1"/>
          </p:cNvGraphicFramePr>
          <p:nvPr>
            <p:extLst/>
          </p:nvPr>
        </p:nvGraphicFramePr>
        <p:xfrm>
          <a:off x="2697480" y="4345993"/>
          <a:ext cx="6077676" cy="1393691"/>
        </p:xfrm>
        <a:graphic>
          <a:graphicData uri="http://schemas.openxmlformats.org/drawingml/2006/table">
            <a:tbl>
              <a:tblPr firstRow="1" firstCol="1" lastRow="1" lastCol="1" bandRow="1" bandCol="1"/>
              <a:tblGrid>
                <a:gridCol w="1654617"/>
                <a:gridCol w="1239961"/>
                <a:gridCol w="1026806"/>
                <a:gridCol w="1078146"/>
                <a:gridCol w="1078146"/>
              </a:tblGrid>
              <a:tr h="266058">
                <a:tc>
                  <a:txBody>
                    <a:bodyPr/>
                    <a:lstStyle/>
                    <a:p>
                      <a:pPr algn="ctr">
                        <a:spcAft>
                          <a:spcPts val="0"/>
                        </a:spcAft>
                      </a:pPr>
                      <a:r>
                        <a:rPr lang="ru-RU" sz="1400" dirty="0">
                          <a:solidFill>
                            <a:schemeClr val="bg1"/>
                          </a:solidFill>
                          <a:latin typeface="Huawei Sans" panose="020C0503030203020204" pitchFamily="34" charset="0"/>
                        </a:rPr>
                        <a:t>Механизм</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a:spcAft>
                          <a:spcPts val="0"/>
                        </a:spcAft>
                      </a:pPr>
                      <a:r>
                        <a:rPr lang="ru-RU" sz="1400" dirty="0">
                          <a:solidFill>
                            <a:schemeClr val="bg1"/>
                          </a:solidFill>
                          <a:latin typeface="Huawei Sans" panose="020C0503030203020204" pitchFamily="34" charset="0"/>
                        </a:rPr>
                        <a:t>RS 133</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a:spcAft>
                          <a:spcPts val="0"/>
                        </a:spcAft>
                      </a:pPr>
                      <a:r>
                        <a:rPr lang="ru-RU" sz="1400" dirty="0">
                          <a:solidFill>
                            <a:schemeClr val="bg1"/>
                          </a:solidFill>
                          <a:latin typeface="Huawei Sans" panose="020C0503030203020204" pitchFamily="34" charset="0"/>
                        </a:rPr>
                        <a:t>RA 134</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a:spcAft>
                          <a:spcPts val="0"/>
                        </a:spcAft>
                      </a:pPr>
                      <a:r>
                        <a:rPr lang="ru-RU" sz="1400" dirty="0">
                          <a:solidFill>
                            <a:schemeClr val="bg1"/>
                          </a:solidFill>
                          <a:latin typeface="Huawei Sans" panose="020C0503030203020204" pitchFamily="34" charset="0"/>
                        </a:rPr>
                        <a:t>NS 135</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a:spcAft>
                          <a:spcPts val="0"/>
                        </a:spcAft>
                      </a:pPr>
                      <a:r>
                        <a:rPr lang="ru-RU" sz="1400" dirty="0">
                          <a:solidFill>
                            <a:schemeClr val="bg1"/>
                          </a:solidFill>
                          <a:latin typeface="Huawei Sans" panose="020C0503030203020204" pitchFamily="34" charset="0"/>
                        </a:rPr>
                        <a:t>NA 136 </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266058">
                <a:tc>
                  <a:txBody>
                    <a:bodyPr/>
                    <a:lstStyle/>
                    <a:p>
                      <a:pPr algn="ctr">
                        <a:spcAft>
                          <a:spcPts val="0"/>
                        </a:spcAft>
                      </a:pPr>
                      <a:r>
                        <a:rPr lang="ru-RU" sz="1400" dirty="0">
                          <a:latin typeface="Huawei Sans" panose="020C0503030203020204" pitchFamily="34" charset="0"/>
                        </a:rPr>
                        <a:t>Разрешение адреса</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spcAft>
                          <a:spcPts val="0"/>
                        </a:spcAft>
                      </a:pPr>
                      <a:r>
                        <a:rPr lang="ru-RU" dirty="0">
                          <a:latin typeface="Huawei Sans" panose="020C0503030203020204" pitchFamily="34" charset="0"/>
                          <a:ea typeface="方正兰亭黑简体" panose="02000000000000000000" pitchFamily="2" charset="-122"/>
                          <a:cs typeface="Times New Roman"/>
                        </a:rPr>
                        <a:t> </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lang="ru-RU" dirty="0">
                          <a:latin typeface="Huawei Sans" panose="020C0503030203020204" pitchFamily="34" charset="0"/>
                          <a:ea typeface="方正兰亭黑简体" panose="02000000000000000000" pitchFamily="2" charset="-122"/>
                          <a:cs typeface="Times New Roman"/>
                        </a:rPr>
                        <a:t> </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lang="ru-RU" sz="1400" b="1" dirty="0">
                          <a:solidFill>
                            <a:schemeClr val="tx1"/>
                          </a:solidFill>
                          <a:latin typeface="Huawei Sans" panose="020C0503030203020204" pitchFamily="34" charset="0"/>
                        </a:rPr>
                        <a:t>√</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lang="ru-RU" sz="1400" b="1" dirty="0">
                          <a:solidFill>
                            <a:schemeClr val="tx1"/>
                          </a:solidFill>
                          <a:latin typeface="Huawei Sans" panose="020C0503030203020204" pitchFamily="34" charset="0"/>
                        </a:rPr>
                        <a:t>√</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66058">
                <a:tc>
                  <a:txBody>
                    <a:bodyPr/>
                    <a:lstStyle/>
                    <a:p>
                      <a:pPr algn="ctr">
                        <a:spcAft>
                          <a:spcPts val="0"/>
                        </a:spcAft>
                      </a:pPr>
                      <a:r>
                        <a:rPr lang="ru-RU" sz="1400" dirty="0">
                          <a:latin typeface="Huawei Sans" panose="020C0503030203020204" pitchFamily="34" charset="0"/>
                        </a:rPr>
                        <a:t>Анонсирование префикса</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spcAft>
                          <a:spcPts val="0"/>
                        </a:spcAft>
                      </a:pPr>
                      <a:r>
                        <a:rPr lang="ru-RU" sz="1400" b="1" dirty="0">
                          <a:solidFill>
                            <a:schemeClr val="tx1"/>
                          </a:solidFill>
                          <a:latin typeface="Huawei Sans" panose="020C0503030203020204" pitchFamily="34" charset="0"/>
                        </a:rPr>
                        <a:t>√</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lang="ru-RU" sz="1400" b="1" dirty="0">
                          <a:solidFill>
                            <a:schemeClr val="tx1"/>
                          </a:solidFill>
                          <a:latin typeface="Huawei Sans" panose="020C0503030203020204" pitchFamily="34" charset="0"/>
                        </a:rPr>
                        <a:t>√</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lang="ru-RU" dirty="0">
                          <a:latin typeface="Huawei Sans" panose="020C0503030203020204" pitchFamily="34" charset="0"/>
                          <a:ea typeface="方正兰亭黑简体" panose="02000000000000000000" pitchFamily="2" charset="-122"/>
                          <a:cs typeface="Times New Roman"/>
                        </a:rPr>
                        <a:t> </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lang="ru-RU" dirty="0">
                          <a:latin typeface="Huawei Sans" panose="020C0503030203020204" pitchFamily="34" charset="0"/>
                          <a:ea typeface="方正兰亭黑简体" panose="02000000000000000000" pitchFamily="2" charset="-122"/>
                          <a:cs typeface="Times New Roman"/>
                        </a:rPr>
                        <a:t> </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66058">
                <a:tc>
                  <a:txBody>
                    <a:bodyPr/>
                    <a:lstStyle/>
                    <a:p>
                      <a:pPr algn="ctr">
                        <a:spcAft>
                          <a:spcPts val="0"/>
                        </a:spcAft>
                      </a:pPr>
                      <a:r>
                        <a:rPr lang="ru-RU" sz="1400" dirty="0">
                          <a:latin typeface="Huawei Sans" panose="020C0503030203020204" pitchFamily="34" charset="0"/>
                        </a:rPr>
                        <a:t>DAD</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spcAft>
                          <a:spcPts val="0"/>
                        </a:spcAft>
                      </a:pPr>
                      <a:r>
                        <a:rPr lang="ru-RU" dirty="0">
                          <a:latin typeface="Huawei Sans" panose="020C0503030203020204" pitchFamily="34" charset="0"/>
                          <a:ea typeface="方正兰亭黑简体" panose="02000000000000000000" pitchFamily="2" charset="-122"/>
                          <a:cs typeface="Times New Roman"/>
                        </a:rPr>
                        <a:t> </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lang="ru-RU" dirty="0">
                          <a:latin typeface="Huawei Sans" panose="020C0503030203020204" pitchFamily="34" charset="0"/>
                          <a:ea typeface="方正兰亭黑简体" panose="02000000000000000000" pitchFamily="2" charset="-122"/>
                          <a:cs typeface="Times New Roman"/>
                        </a:rPr>
                        <a:t> </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lang="ru-RU" sz="1400" b="1" dirty="0">
                          <a:solidFill>
                            <a:schemeClr val="tx1"/>
                          </a:solidFill>
                          <a:latin typeface="Huawei Sans" panose="020C0503030203020204" pitchFamily="34" charset="0"/>
                        </a:rPr>
                        <a:t>√</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400" b="1" dirty="0">
                          <a:solidFill>
                            <a:schemeClr val="tx1"/>
                          </a:solidFill>
                          <a:latin typeface="Huawei Sans" panose="020C0503030203020204" pitchFamily="34" charset="0"/>
                        </a:rPr>
                        <a:t>√</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sp>
        <p:nvSpPr>
          <p:cNvPr id="23" name="矩形 22"/>
          <p:cNvSpPr/>
          <p:nvPr/>
        </p:nvSpPr>
        <p:spPr>
          <a:xfrm>
            <a:off x="6628633" y="2168158"/>
            <a:ext cx="3647038" cy="410633"/>
          </a:xfrm>
          <a:prstGeom prst="rect">
            <a:avLst/>
          </a:prstGeom>
        </p:spPr>
        <p:txBody>
          <a:bodyPr wrap="square">
            <a:noAutofit/>
          </a:bodyPr>
          <a:lstStyle/>
          <a:p>
            <a:r>
              <a:rPr lang="ru-RU" sz="1400" dirty="0">
                <a:latin typeface="Huawei Sans" panose="020C0503030203020204" pitchFamily="34" charset="0"/>
              </a:rPr>
              <a:t>Сообщения ICMPv6, используемые NDP</a:t>
            </a:r>
          </a:p>
        </p:txBody>
      </p:sp>
    </p:spTree>
    <p:extLst>
      <p:ext uri="{BB962C8B-B14F-4D97-AF65-F5344CB8AC3E}">
        <p14:creationId xmlns:p14="http://schemas.microsoft.com/office/powerpoint/2010/main" val="9759804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r>
              <a:rPr lang="ru-RU" dirty="0">
                <a:latin typeface="Huawei Sans" panose="020C0503030203020204" pitchFamily="34" charset="0"/>
              </a:rPr>
              <a:t>Настройка динамического IPv6-адреса</a:t>
            </a:r>
          </a:p>
        </p:txBody>
      </p:sp>
      <p:pic>
        <p:nvPicPr>
          <p:cNvPr id="11" name="图片 10" descr="PC.png"/>
          <p:cNvPicPr>
            <a:picLocks noChangeAspect="1"/>
          </p:cNvPicPr>
          <p:nvPr/>
        </p:nvPicPr>
        <p:blipFill>
          <a:blip r:embed="rId3" cstate="print"/>
          <a:stretch>
            <a:fillRect/>
          </a:stretch>
        </p:blipFill>
        <p:spPr>
          <a:xfrm>
            <a:off x="1481254" y="1841439"/>
            <a:ext cx="799509" cy="614022"/>
          </a:xfrm>
          <a:prstGeom prst="rect">
            <a:avLst/>
          </a:prstGeom>
        </p:spPr>
      </p:pic>
      <p:cxnSp>
        <p:nvCxnSpPr>
          <p:cNvPr id="13" name="直接连接符 12"/>
          <p:cNvCxnSpPr>
            <a:stCxn id="11" idx="3"/>
            <a:endCxn id="64" idx="1"/>
          </p:cNvCxnSpPr>
          <p:nvPr/>
        </p:nvCxnSpPr>
        <p:spPr>
          <a:xfrm>
            <a:off x="2280763" y="2148450"/>
            <a:ext cx="7873225" cy="7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36"/>
          <p:cNvCxnSpPr/>
          <p:nvPr/>
        </p:nvCxnSpPr>
        <p:spPr bwMode="auto">
          <a:xfrm>
            <a:off x="2714228" y="2333906"/>
            <a:ext cx="7200000" cy="0"/>
          </a:xfrm>
          <a:prstGeom prst="line">
            <a:avLst/>
          </a:prstGeom>
          <a:solidFill>
            <a:schemeClr val="accent1"/>
          </a:solidFill>
          <a:ln w="25400" cap="flat" cmpd="sng" algn="ctr">
            <a:solidFill>
              <a:srgbClr val="00B0F0"/>
            </a:solidFill>
            <a:prstDash val="solid"/>
            <a:round/>
            <a:headEnd type="triangle" w="med" len="med"/>
            <a:tailEnd type="triangle" w="med" len="med"/>
          </a:ln>
          <a:effectLst/>
        </p:spPr>
      </p:cxnSp>
      <p:sp>
        <p:nvSpPr>
          <p:cNvPr id="15" name="圆角矩形 46"/>
          <p:cNvSpPr/>
          <p:nvPr/>
        </p:nvSpPr>
        <p:spPr>
          <a:xfrm>
            <a:off x="4862287" y="1552177"/>
            <a:ext cx="2612570" cy="483069"/>
          </a:xfrm>
          <a:prstGeom prst="roundRect">
            <a:avLst>
              <a:gd name="adj" fmla="val 0"/>
            </a:avLst>
          </a:prstGeom>
          <a:solidFill>
            <a:srgbClr val="FFFFCC"/>
          </a:solidFill>
          <a:ln w="12700" cap="flat" cmpd="sng" algn="ctr">
            <a:solidFill>
              <a:srgbClr val="FFD17D"/>
            </a:solidFill>
            <a:prstDash val="solid"/>
            <a:miter lim="800000"/>
          </a:ln>
          <a:effectLst/>
        </p:spPr>
        <p:txBody>
          <a:bodyPr wrap="square" rtlCol="0" anchor="ctr">
            <a:noAutofit/>
          </a:bodyPr>
          <a:lstStyle/>
          <a:p>
            <a:pPr algn="ctr" defTabSz="914400"/>
            <a:r>
              <a:rPr lang="ru-RU" sz="1400" dirty="0">
                <a:latin typeface="Huawei Sans" panose="020C0503030203020204" pitchFamily="34" charset="0"/>
              </a:rPr>
              <a:t>Настройка с отслеживанием состояния</a:t>
            </a:r>
          </a:p>
        </p:txBody>
      </p:sp>
      <p:sp>
        <p:nvSpPr>
          <p:cNvPr id="16" name="矩形 48"/>
          <p:cNvSpPr/>
          <p:nvPr/>
        </p:nvSpPr>
        <p:spPr>
          <a:xfrm>
            <a:off x="1139484" y="2700582"/>
            <a:ext cx="9864876" cy="569999"/>
          </a:xfrm>
          <a:prstGeom prst="rect">
            <a:avLst/>
          </a:prstGeom>
        </p:spPr>
        <p:txBody>
          <a:bodyPr wrap="square">
            <a:noAutofit/>
          </a:bodyPr>
          <a:lstStyle/>
          <a:p>
            <a:pPr marL="122764" indent="-122764">
              <a:lnSpc>
                <a:spcPct val="120000"/>
              </a:lnSpc>
              <a:buFont typeface="Arial" panose="020B0604020202020204" pitchFamily="34" charset="0"/>
              <a:buChar char="•"/>
            </a:pPr>
            <a:r>
              <a:rPr lang="ru-RU" sz="1400" dirty="0">
                <a:latin typeface="Huawei Sans" panose="020C0503030203020204" pitchFamily="34" charset="0"/>
              </a:rPr>
              <a:t>Посредством обмена сообщениями DHCPv6 сервер DHCPv6 автоматически настраивает адреса/префиксы IPv6 и другие параметры сети (например, адреса серверов DNS, NIS и SNTP).</a:t>
            </a:r>
          </a:p>
        </p:txBody>
      </p:sp>
      <p:sp>
        <p:nvSpPr>
          <p:cNvPr id="17" name="TextBox 32"/>
          <p:cNvSpPr txBox="1"/>
          <p:nvPr/>
        </p:nvSpPr>
        <p:spPr>
          <a:xfrm>
            <a:off x="4312976" y="2333906"/>
            <a:ext cx="3845050" cy="338554"/>
          </a:xfrm>
          <a:prstGeom prst="rect">
            <a:avLst/>
          </a:prstGeom>
          <a:noFill/>
        </p:spPr>
        <p:txBody>
          <a:bodyPr wrap="square" rtlCol="0">
            <a:noAutofit/>
          </a:bodyPr>
          <a:lstStyle/>
          <a:p>
            <a:pPr algn="ctr"/>
            <a:r>
              <a:rPr lang="ru-RU" sz="1600" dirty="0">
                <a:solidFill>
                  <a:srgbClr val="EC7061"/>
                </a:solidFill>
                <a:latin typeface="Huawei Sans" panose="020C0503030203020204" pitchFamily="34" charset="0"/>
              </a:rPr>
              <a:t>Взаимодействие с DHCPv6</a:t>
            </a:r>
          </a:p>
        </p:txBody>
      </p:sp>
      <p:cxnSp>
        <p:nvCxnSpPr>
          <p:cNvPr id="18" name="直接连接符 63"/>
          <p:cNvCxnSpPr/>
          <p:nvPr/>
        </p:nvCxnSpPr>
        <p:spPr bwMode="auto">
          <a:xfrm>
            <a:off x="525369" y="3733800"/>
            <a:ext cx="10800000" cy="0"/>
          </a:xfrm>
          <a:prstGeom prst="line">
            <a:avLst/>
          </a:prstGeom>
          <a:noFill/>
          <a:ln w="9525"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1" name="图片 60" descr="PC.png"/>
          <p:cNvPicPr>
            <a:picLocks noChangeAspect="1"/>
          </p:cNvPicPr>
          <p:nvPr/>
        </p:nvPicPr>
        <p:blipFill>
          <a:blip r:embed="rId3" cstate="print"/>
          <a:stretch>
            <a:fillRect/>
          </a:stretch>
        </p:blipFill>
        <p:spPr>
          <a:xfrm>
            <a:off x="1423844" y="4249270"/>
            <a:ext cx="799509" cy="614022"/>
          </a:xfrm>
          <a:prstGeom prst="rect">
            <a:avLst/>
          </a:prstGeom>
        </p:spPr>
      </p:pic>
      <p:pic>
        <p:nvPicPr>
          <p:cNvPr id="62" name="Picture 12" descr="E:\2016.01\1.12 扁平化图标\蓝色\AR-蓝色最新-40.png"/>
          <p:cNvPicPr>
            <a:picLocks noChangeAspect="1" noChangeArrowheads="1"/>
          </p:cNvPicPr>
          <p:nvPr/>
        </p:nvPicPr>
        <p:blipFill>
          <a:blip r:embed="rId4" cstate="print"/>
          <a:srcRect/>
          <a:stretch>
            <a:fillRect/>
          </a:stretch>
        </p:blipFill>
        <p:spPr bwMode="auto">
          <a:xfrm>
            <a:off x="10172388" y="4241121"/>
            <a:ext cx="752400" cy="615600"/>
          </a:xfrm>
          <a:prstGeom prst="rect">
            <a:avLst/>
          </a:prstGeom>
          <a:noFill/>
        </p:spPr>
      </p:pic>
      <p:cxnSp>
        <p:nvCxnSpPr>
          <p:cNvPr id="63" name="直接连接符 62"/>
          <p:cNvCxnSpPr>
            <a:stCxn id="61" idx="3"/>
            <a:endCxn id="62" idx="1"/>
          </p:cNvCxnSpPr>
          <p:nvPr/>
        </p:nvCxnSpPr>
        <p:spPr>
          <a:xfrm flipV="1">
            <a:off x="2223353" y="4548921"/>
            <a:ext cx="79490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图片 63" descr="交换机.png"/>
          <p:cNvPicPr>
            <a:picLocks noChangeAspect="1"/>
          </p:cNvPicPr>
          <p:nvPr/>
        </p:nvPicPr>
        <p:blipFill>
          <a:blip r:embed="rId5" cstate="print"/>
          <a:stretch>
            <a:fillRect/>
          </a:stretch>
        </p:blipFill>
        <p:spPr>
          <a:xfrm>
            <a:off x="10153988" y="1841439"/>
            <a:ext cx="752402" cy="615600"/>
          </a:xfrm>
          <a:prstGeom prst="rect">
            <a:avLst/>
          </a:prstGeom>
        </p:spPr>
      </p:pic>
      <p:sp>
        <p:nvSpPr>
          <p:cNvPr id="65" name="TextBox 32"/>
          <p:cNvSpPr txBox="1"/>
          <p:nvPr/>
        </p:nvSpPr>
        <p:spPr>
          <a:xfrm>
            <a:off x="1030515" y="1497293"/>
            <a:ext cx="1983948" cy="373394"/>
          </a:xfrm>
          <a:prstGeom prst="rect">
            <a:avLst/>
          </a:prstGeom>
          <a:noFill/>
        </p:spPr>
        <p:txBody>
          <a:bodyPr wrap="square" rtlCol="0">
            <a:noAutofit/>
          </a:bodyPr>
          <a:lstStyle/>
          <a:p>
            <a:pPr algn="ctr"/>
            <a:r>
              <a:rPr lang="ru-RU" sz="1400" dirty="0">
                <a:latin typeface="Huawei Sans" panose="020C0503030203020204" pitchFamily="34" charset="0"/>
              </a:rPr>
              <a:t>ПК (клиент DHCPv6)</a:t>
            </a:r>
          </a:p>
        </p:txBody>
      </p:sp>
      <p:sp>
        <p:nvSpPr>
          <p:cNvPr id="66" name="TextBox 32"/>
          <p:cNvSpPr txBox="1"/>
          <p:nvPr/>
        </p:nvSpPr>
        <p:spPr>
          <a:xfrm>
            <a:off x="9768928" y="1492934"/>
            <a:ext cx="1657472" cy="323397"/>
          </a:xfrm>
          <a:prstGeom prst="rect">
            <a:avLst/>
          </a:prstGeom>
          <a:noFill/>
        </p:spPr>
        <p:txBody>
          <a:bodyPr wrap="square" rtlCol="0">
            <a:noAutofit/>
          </a:bodyPr>
          <a:lstStyle/>
          <a:p>
            <a:pPr algn="ctr"/>
            <a:r>
              <a:rPr lang="ru-RU" sz="1400" dirty="0">
                <a:latin typeface="Huawei Sans" panose="020C0503030203020204" pitchFamily="34" charset="0"/>
              </a:rPr>
              <a:t>Сервер DHCPv6</a:t>
            </a:r>
          </a:p>
        </p:txBody>
      </p:sp>
      <p:cxnSp>
        <p:nvCxnSpPr>
          <p:cNvPr id="67" name="Straight Connector 36"/>
          <p:cNvCxnSpPr/>
          <p:nvPr/>
        </p:nvCxnSpPr>
        <p:spPr bwMode="auto">
          <a:xfrm>
            <a:off x="2635501" y="4645951"/>
            <a:ext cx="7200000" cy="0"/>
          </a:xfrm>
          <a:prstGeom prst="line">
            <a:avLst/>
          </a:prstGeom>
          <a:solidFill>
            <a:schemeClr val="accent1"/>
          </a:solidFill>
          <a:ln w="25400" cap="flat" cmpd="sng" algn="ctr">
            <a:solidFill>
              <a:srgbClr val="00B0F0"/>
            </a:solidFill>
            <a:prstDash val="solid"/>
            <a:round/>
            <a:headEnd type="triangle" w="med" len="med"/>
            <a:tailEnd type="none" w="med" len="med"/>
          </a:ln>
          <a:effectLst/>
        </p:spPr>
      </p:cxnSp>
      <p:sp>
        <p:nvSpPr>
          <p:cNvPr id="68" name="TextBox 32"/>
          <p:cNvSpPr txBox="1"/>
          <p:nvPr/>
        </p:nvSpPr>
        <p:spPr>
          <a:xfrm>
            <a:off x="3420732" y="4671060"/>
            <a:ext cx="5629538" cy="597755"/>
          </a:xfrm>
          <a:prstGeom prst="rect">
            <a:avLst/>
          </a:prstGeom>
          <a:noFill/>
        </p:spPr>
        <p:txBody>
          <a:bodyPr wrap="square" rtlCol="0">
            <a:noAutofit/>
          </a:bodyPr>
          <a:lstStyle/>
          <a:p>
            <a:pPr algn="ctr" fontAlgn="base"/>
            <a:r>
              <a:rPr lang="ru-RU" sz="1600" dirty="0">
                <a:solidFill>
                  <a:srgbClr val="EC7061"/>
                </a:solidFill>
                <a:latin typeface="Huawei Sans" panose="020C0503030203020204" pitchFamily="34" charset="0"/>
              </a:rPr>
              <a:t>ICMPv6 RA</a:t>
            </a:r>
          </a:p>
          <a:p>
            <a:pPr algn="ctr" fontAlgn="base"/>
            <a:r>
              <a:rPr lang="ru-RU" sz="1600" b="1" dirty="0">
                <a:latin typeface="Huawei Sans" panose="020C0503030203020204" pitchFamily="34" charset="0"/>
              </a:rPr>
              <a:t>(My interface address prefix is 2000::/64.)</a:t>
            </a:r>
          </a:p>
        </p:txBody>
      </p:sp>
      <p:sp>
        <p:nvSpPr>
          <p:cNvPr id="71" name="TextBox 32"/>
          <p:cNvSpPr txBox="1"/>
          <p:nvPr/>
        </p:nvSpPr>
        <p:spPr>
          <a:xfrm>
            <a:off x="8902155" y="4265437"/>
            <a:ext cx="1351944" cy="307777"/>
          </a:xfrm>
          <a:prstGeom prst="rect">
            <a:avLst/>
          </a:prstGeom>
          <a:noFill/>
        </p:spPr>
        <p:txBody>
          <a:bodyPr wrap="square" rtlCol="0">
            <a:noAutofit/>
          </a:bodyPr>
          <a:lstStyle/>
          <a:p>
            <a:pPr algn="ctr"/>
            <a:r>
              <a:rPr lang="ru-RU" sz="1400" dirty="0">
                <a:latin typeface="Huawei Sans" panose="020C0503030203020204" pitchFamily="34" charset="0"/>
              </a:rPr>
              <a:t>2000::1/64</a:t>
            </a:r>
          </a:p>
        </p:txBody>
      </p:sp>
      <p:sp>
        <p:nvSpPr>
          <p:cNvPr id="73" name="矩形 48"/>
          <p:cNvSpPr/>
          <p:nvPr/>
        </p:nvSpPr>
        <p:spPr>
          <a:xfrm>
            <a:off x="1139484" y="5283548"/>
            <a:ext cx="9864876" cy="1098201"/>
          </a:xfrm>
          <a:prstGeom prst="rect">
            <a:avLst/>
          </a:prstGeom>
        </p:spPr>
        <p:txBody>
          <a:bodyPr wrap="square">
            <a:noAutofit/>
          </a:bodyPr>
          <a:lstStyle/>
          <a:p>
            <a:pPr marL="122764" indent="-122764">
              <a:lnSpc>
                <a:spcPct val="120000"/>
              </a:lnSpc>
              <a:buFont typeface="Arial" panose="020B0604020202020204" pitchFamily="34" charset="0"/>
              <a:buChar char="•"/>
            </a:pPr>
            <a:r>
              <a:rPr lang="ru-RU" sz="1400" dirty="0">
                <a:latin typeface="Huawei Sans" panose="020C0503030203020204" pitchFamily="34" charset="0"/>
              </a:rPr>
              <a:t>ПК генерирует </a:t>
            </a:r>
            <a:r>
              <a:rPr lang="ru-RU" sz="1400" dirty="0" smtClean="0">
                <a:latin typeface="Huawei Sans" panose="020C0503030203020204" pitchFamily="34" charset="0"/>
              </a:rPr>
              <a:t>индивидуальный адрес </a:t>
            </a:r>
            <a:r>
              <a:rPr lang="ru-RU" sz="1400" dirty="0">
                <a:latin typeface="Huawei Sans" panose="020C0503030203020204" pitchFamily="34" charset="0"/>
              </a:rPr>
              <a:t>на основе префикса адреса в RA и локально сгенерированного 64-битного идентификатора интерфейса (например, с использованием EUI-64).</a:t>
            </a:r>
          </a:p>
          <a:p>
            <a:pPr marL="122764" indent="-122764">
              <a:lnSpc>
                <a:spcPct val="120000"/>
              </a:lnSpc>
              <a:buFont typeface="Arial" panose="020B0604020202020204" pitchFamily="34" charset="0"/>
              <a:buChar char="•"/>
            </a:pPr>
            <a:r>
              <a:rPr lang="ru-RU" sz="1400" dirty="0">
                <a:latin typeface="Huawei Sans" panose="020C0503030203020204" pitchFamily="34" charset="0"/>
              </a:rPr>
              <a:t>Можно получить </a:t>
            </a:r>
            <a:r>
              <a:rPr lang="ru-RU" sz="1400" b="1" dirty="0">
                <a:latin typeface="Huawei Sans" panose="020C0503030203020204" pitchFamily="34" charset="0"/>
              </a:rPr>
              <a:t>только</a:t>
            </a:r>
            <a:r>
              <a:rPr lang="ru-RU" sz="1400" dirty="0">
                <a:latin typeface="Huawei Sans" panose="020C0503030203020204" pitchFamily="34" charset="0"/>
              </a:rPr>
              <a:t> IPv6-адреса. Такие параметры, как параметры сервера NIS и SNTP, получить невозможно. Для получения другой конфигурационной информации требуется DHCPv6 или ручная настройка.</a:t>
            </a:r>
          </a:p>
        </p:txBody>
      </p:sp>
      <p:sp>
        <p:nvSpPr>
          <p:cNvPr id="74" name="TextBox 32"/>
          <p:cNvSpPr txBox="1"/>
          <p:nvPr/>
        </p:nvSpPr>
        <p:spPr>
          <a:xfrm>
            <a:off x="2028317" y="4249270"/>
            <a:ext cx="3181834" cy="307777"/>
          </a:xfrm>
          <a:prstGeom prst="rect">
            <a:avLst/>
          </a:prstGeom>
          <a:noFill/>
        </p:spPr>
        <p:txBody>
          <a:bodyPr wrap="square" rtlCol="0">
            <a:noAutofit/>
          </a:bodyPr>
          <a:lstStyle/>
          <a:p>
            <a:pPr algn="ctr"/>
            <a:r>
              <a:rPr lang="ru-RU" sz="1400" dirty="0">
                <a:latin typeface="Huawei Sans" panose="020C0503030203020204" pitchFamily="34" charset="0"/>
              </a:rPr>
              <a:t>2000::2E0:FCFF:FE35:7287/64</a:t>
            </a:r>
          </a:p>
        </p:txBody>
      </p:sp>
      <p:sp>
        <p:nvSpPr>
          <p:cNvPr id="75" name="圆角矩形 46"/>
          <p:cNvSpPr/>
          <p:nvPr/>
        </p:nvSpPr>
        <p:spPr>
          <a:xfrm>
            <a:off x="5074298" y="3869219"/>
            <a:ext cx="2400559" cy="502480"/>
          </a:xfrm>
          <a:prstGeom prst="roundRect">
            <a:avLst>
              <a:gd name="adj" fmla="val 0"/>
            </a:avLst>
          </a:prstGeom>
          <a:solidFill>
            <a:srgbClr val="FFFFCC"/>
          </a:solidFill>
          <a:ln w="12700" cap="flat" cmpd="sng" algn="ctr">
            <a:solidFill>
              <a:srgbClr val="FFD17D"/>
            </a:solidFill>
            <a:prstDash val="solid"/>
            <a:miter lim="800000"/>
          </a:ln>
          <a:effectLst/>
        </p:spPr>
        <p:txBody>
          <a:bodyPr wrap="square" rtlCol="0" anchor="ctr">
            <a:noAutofit/>
          </a:bodyPr>
          <a:lstStyle/>
          <a:p>
            <a:pPr algn="ctr" defTabSz="914400"/>
            <a:r>
              <a:rPr lang="ru-RU" sz="1400" dirty="0">
                <a:solidFill>
                  <a:schemeClr val="tx1"/>
                </a:solidFill>
                <a:latin typeface="Huawei Sans" panose="020C0503030203020204" pitchFamily="34" charset="0"/>
              </a:rPr>
              <a:t>Настройка без отслеживания состояния</a:t>
            </a:r>
          </a:p>
        </p:txBody>
      </p:sp>
      <p:sp>
        <p:nvSpPr>
          <p:cNvPr id="77" name="TextBox 32"/>
          <p:cNvSpPr txBox="1"/>
          <p:nvPr/>
        </p:nvSpPr>
        <p:spPr>
          <a:xfrm>
            <a:off x="1481254" y="3869713"/>
            <a:ext cx="562159" cy="327307"/>
          </a:xfrm>
          <a:prstGeom prst="rect">
            <a:avLst/>
          </a:prstGeom>
          <a:noFill/>
        </p:spPr>
        <p:txBody>
          <a:bodyPr wrap="square" rtlCol="0">
            <a:noAutofit/>
          </a:bodyPr>
          <a:lstStyle/>
          <a:p>
            <a:pPr algn="ctr"/>
            <a:r>
              <a:rPr lang="ru-RU" sz="1400" b="1" dirty="0">
                <a:latin typeface="Huawei Sans" panose="020C0503030203020204" pitchFamily="34" charset="0"/>
              </a:rPr>
              <a:t>ПК</a:t>
            </a:r>
          </a:p>
        </p:txBody>
      </p:sp>
      <p:sp>
        <p:nvSpPr>
          <p:cNvPr id="78" name="TextBox 32"/>
          <p:cNvSpPr txBox="1"/>
          <p:nvPr/>
        </p:nvSpPr>
        <p:spPr>
          <a:xfrm>
            <a:off x="10039837" y="3869713"/>
            <a:ext cx="1801643" cy="284344"/>
          </a:xfrm>
          <a:prstGeom prst="rect">
            <a:avLst/>
          </a:prstGeom>
          <a:noFill/>
        </p:spPr>
        <p:txBody>
          <a:bodyPr wrap="square" rtlCol="0">
            <a:noAutofit/>
          </a:bodyPr>
          <a:lstStyle/>
          <a:p>
            <a:pPr algn="ctr"/>
            <a:r>
              <a:rPr lang="ru-RU" sz="1400" b="1" dirty="0">
                <a:latin typeface="Huawei Sans" panose="020C0503030203020204" pitchFamily="34" charset="0"/>
              </a:rPr>
              <a:t>Маршрутизатор</a:t>
            </a:r>
          </a:p>
        </p:txBody>
      </p:sp>
      <p:grpSp>
        <p:nvGrpSpPr>
          <p:cNvPr id="32" name="组合 31"/>
          <p:cNvGrpSpPr/>
          <p:nvPr/>
        </p:nvGrpSpPr>
        <p:grpSpPr>
          <a:xfrm>
            <a:off x="8961120" y="65145"/>
            <a:ext cx="2880360" cy="324002"/>
            <a:chOff x="8412983" y="65145"/>
            <a:chExt cx="2880360" cy="324002"/>
          </a:xfrm>
        </p:grpSpPr>
        <p:sp>
          <p:nvSpPr>
            <p:cNvPr id="33" name="五边形 32"/>
            <p:cNvSpPr/>
            <p:nvPr/>
          </p:nvSpPr>
          <p:spPr bwMode="auto">
            <a:xfrm>
              <a:off x="8412983" y="65147"/>
              <a:ext cx="1248553"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dirty="0">
                  <a:solidFill>
                    <a:srgbClr val="FFFFFF"/>
                  </a:solidFill>
                  <a:latin typeface="Huawei Sans" panose="020C0503030203020204" pitchFamily="34" charset="0"/>
                </a:rPr>
                <a:t>Конфигурация динамического-адреса</a:t>
              </a:r>
            </a:p>
          </p:txBody>
        </p:sp>
        <p:sp>
          <p:nvSpPr>
            <p:cNvPr id="34" name="燕尾形 33"/>
            <p:cNvSpPr/>
            <p:nvPr/>
          </p:nvSpPr>
          <p:spPr bwMode="auto">
            <a:xfrm>
              <a:off x="9537199" y="65147"/>
              <a:ext cx="83963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1000" dirty="0">
                  <a:latin typeface="Huawei Sans" panose="020C0503030203020204" pitchFamily="34" charset="0"/>
                </a:rPr>
                <a:t>DAD</a:t>
              </a:r>
            </a:p>
          </p:txBody>
        </p:sp>
        <p:sp>
          <p:nvSpPr>
            <p:cNvPr id="35" name="燕尾形 34"/>
            <p:cNvSpPr/>
            <p:nvPr/>
          </p:nvSpPr>
          <p:spPr bwMode="auto">
            <a:xfrm>
              <a:off x="10252501" y="65145"/>
              <a:ext cx="104084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ru-RU" sz="800" dirty="0">
                  <a:latin typeface="Huawei Sans" panose="020C0503030203020204" pitchFamily="34" charset="0"/>
                </a:rPr>
                <a:t>Разрешение адреса</a:t>
              </a:r>
            </a:p>
          </p:txBody>
        </p:sp>
      </p:grpSp>
    </p:spTree>
    <p:extLst>
      <p:ext uri="{BB962C8B-B14F-4D97-AF65-F5344CB8AC3E}">
        <p14:creationId xmlns:p14="http://schemas.microsoft.com/office/powerpoint/2010/main" val="13874569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body" sz="quarter" idx="10"/>
          </p:nvPr>
        </p:nvSpPr>
        <p:spPr/>
        <p:txBody>
          <a:bodyPr/>
          <a:lstStyle/>
          <a:p>
            <a:r>
              <a:rPr lang="ru-RU" sz="2000" dirty="0"/>
              <a:t>В 1980-х годах Инженерная группа Интернета (IETF) выпустила RFC 791 — Интернет-протокол, который знаменует собой стандартизацию IPv4. В последующие десятилетия IPv4 стал одним из самых популярных протоколов. Были разработаны различные приложения на основе IPv4, внесены различные дополнения и усовершенствования в IPv4, что позволило Интернету укрепить свои позиции.</a:t>
            </a:r>
          </a:p>
          <a:p>
            <a:r>
              <a:rPr lang="ru-RU" sz="2000" dirty="0"/>
              <a:t>Однако с расширением Интернета и развитием новых технологий, таких как 5G и Интернет вещей (IoT), IPv4 начинает сталкиваться с большим количеством проблем. В результате возникает необходимость заменить IPv4 на IPv6.</a:t>
            </a:r>
          </a:p>
          <a:p>
            <a:r>
              <a:rPr lang="ru-RU" sz="2000" dirty="0"/>
              <a:t>В настоящем курсе описываются причины перехода с IPv4 на IPv6, а также основные сведения о IPv6.</a:t>
            </a:r>
          </a:p>
          <a:p>
            <a:endParaRPr lang="en-US" altLang="zh-CN" dirty="0"/>
          </a:p>
        </p:txBody>
      </p:sp>
    </p:spTree>
    <p:extLst>
      <p:ext uri="{BB962C8B-B14F-4D97-AF65-F5344CB8AC3E}">
        <p14:creationId xmlns:p14="http://schemas.microsoft.com/office/powerpoint/2010/main" val="28317260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8808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p:cNvSpPr>
            <a:spLocks noGrp="1"/>
          </p:cNvSpPr>
          <p:nvPr>
            <p:ph type="body" sz="quarter" idx="10"/>
          </p:nvPr>
        </p:nvSpPr>
        <p:spPr/>
        <p:txBody>
          <a:bodyPr wrap="square">
            <a:noAutofit/>
          </a:bodyPr>
          <a:lstStyle/>
          <a:p>
            <a:r>
              <a:rPr lang="ru-RU" sz="1700" dirty="0">
                <a:latin typeface="Huawei Sans" panose="020C0503030203020204" pitchFamily="34" charset="0"/>
              </a:rPr>
              <a:t>Независимо от того, как настроен индивидуальный IPv6-адрес, хост или маршрутизатор:</a:t>
            </a:r>
          </a:p>
          <a:p>
            <a:pPr marL="654050" lvl="1" indent="-325438"/>
            <a:r>
              <a:rPr lang="ru-RU" sz="1500" dirty="0">
                <a:latin typeface="Huawei Sans" panose="020C0503030203020204" pitchFamily="34" charset="0"/>
              </a:rPr>
              <a:t>Выполняет DAD посредством сообщений ICMPv6.</a:t>
            </a:r>
          </a:p>
          <a:p>
            <a:pPr marL="654050" lvl="1" indent="-325438"/>
            <a:r>
              <a:rPr lang="ru-RU" sz="1500" dirty="0">
                <a:latin typeface="Huawei Sans" panose="020C0503030203020204" pitchFamily="34" charset="0"/>
              </a:rPr>
              <a:t>Использует индивидуальный адрес только после прохождения процедуры DAD.</a:t>
            </a:r>
          </a:p>
          <a:p>
            <a:endParaRPr lang="zh-CN" altLang="en-US" sz="16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ru-RU" dirty="0">
                <a:latin typeface="Huawei Sans" panose="020C0503030203020204" pitchFamily="34" charset="0"/>
              </a:rPr>
              <a:t>DAD</a:t>
            </a:r>
          </a:p>
        </p:txBody>
      </p:sp>
      <p:pic>
        <p:nvPicPr>
          <p:cNvPr id="3" name="图片 2" descr="PC.png"/>
          <p:cNvPicPr>
            <a:picLocks noChangeAspect="1"/>
          </p:cNvPicPr>
          <p:nvPr/>
        </p:nvPicPr>
        <p:blipFill>
          <a:blip r:embed="rId3" cstate="print"/>
          <a:stretch>
            <a:fillRect/>
          </a:stretch>
        </p:blipFill>
        <p:spPr>
          <a:xfrm>
            <a:off x="1845705" y="2832163"/>
            <a:ext cx="799509" cy="614022"/>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67602" y="2817985"/>
            <a:ext cx="750732" cy="615600"/>
          </a:xfrm>
          <a:prstGeom prst="rect">
            <a:avLst/>
          </a:prstGeom>
        </p:spPr>
      </p:pic>
      <p:cxnSp>
        <p:nvCxnSpPr>
          <p:cNvPr id="9" name="直接连接符 8"/>
          <p:cNvCxnSpPr>
            <a:stCxn id="3" idx="3"/>
            <a:endCxn id="38" idx="1"/>
          </p:cNvCxnSpPr>
          <p:nvPr/>
        </p:nvCxnSpPr>
        <p:spPr>
          <a:xfrm flipV="1">
            <a:off x="2645214" y="3130007"/>
            <a:ext cx="30569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7" idx="1"/>
            <a:endCxn id="38" idx="3"/>
          </p:cNvCxnSpPr>
          <p:nvPr/>
        </p:nvCxnSpPr>
        <p:spPr>
          <a:xfrm flipH="1">
            <a:off x="6454568" y="3125785"/>
            <a:ext cx="31130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66"/>
          <p:cNvSpPr txBox="1"/>
          <p:nvPr/>
        </p:nvSpPr>
        <p:spPr>
          <a:xfrm>
            <a:off x="3243176" y="3862811"/>
            <a:ext cx="2063790" cy="49244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Source 5489-98C8-1111</a:t>
            </a:r>
          </a:p>
          <a:p>
            <a:r>
              <a:rPr lang="ru-RU" sz="1200" dirty="0">
                <a:latin typeface="Huawei Sans" panose="020C0503030203020204" pitchFamily="34" charset="0"/>
              </a:rPr>
              <a:t>Destination 3333-FF00-FFFF</a:t>
            </a:r>
          </a:p>
        </p:txBody>
      </p:sp>
      <p:sp>
        <p:nvSpPr>
          <p:cNvPr id="22" name="TextBox 67"/>
          <p:cNvSpPr txBox="1"/>
          <p:nvPr/>
        </p:nvSpPr>
        <p:spPr>
          <a:xfrm>
            <a:off x="3243176" y="4348329"/>
            <a:ext cx="2063790" cy="49244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Source ::</a:t>
            </a:r>
          </a:p>
          <a:p>
            <a:r>
              <a:rPr lang="ru-RU" sz="1200" dirty="0">
                <a:latin typeface="Huawei Sans" panose="020C0503030203020204" pitchFamily="34" charset="0"/>
              </a:rPr>
              <a:t>Destination FF02::1:FF00:FFFF</a:t>
            </a:r>
          </a:p>
        </p:txBody>
      </p:sp>
      <p:sp>
        <p:nvSpPr>
          <p:cNvPr id="23" name="TextBox 69"/>
          <p:cNvSpPr txBox="1"/>
          <p:nvPr/>
        </p:nvSpPr>
        <p:spPr>
          <a:xfrm>
            <a:off x="3243176" y="4840772"/>
            <a:ext cx="2063790" cy="31818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ICMPv6 (Type135) NS</a:t>
            </a:r>
          </a:p>
        </p:txBody>
      </p:sp>
      <p:sp>
        <p:nvSpPr>
          <p:cNvPr id="24" name="TextBox 70"/>
          <p:cNvSpPr txBox="1"/>
          <p:nvPr/>
        </p:nvSpPr>
        <p:spPr>
          <a:xfrm>
            <a:off x="3243176" y="5158955"/>
            <a:ext cx="2063790" cy="71237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Target: 2001::FFFF</a:t>
            </a:r>
          </a:p>
        </p:txBody>
      </p:sp>
      <p:cxnSp>
        <p:nvCxnSpPr>
          <p:cNvPr id="25" name="Straight Connector 73"/>
          <p:cNvCxnSpPr/>
          <p:nvPr/>
        </p:nvCxnSpPr>
        <p:spPr bwMode="auto">
          <a:xfrm>
            <a:off x="2881436" y="3719378"/>
            <a:ext cx="2648424"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cxnSp>
        <p:nvCxnSpPr>
          <p:cNvPr id="27" name="Straight Connector 75"/>
          <p:cNvCxnSpPr/>
          <p:nvPr/>
        </p:nvCxnSpPr>
        <p:spPr bwMode="auto">
          <a:xfrm flipH="1">
            <a:off x="6403548" y="3716338"/>
            <a:ext cx="2649600"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grpSp>
        <p:nvGrpSpPr>
          <p:cNvPr id="44" name="组合 43"/>
          <p:cNvGrpSpPr/>
          <p:nvPr/>
        </p:nvGrpSpPr>
        <p:grpSpPr>
          <a:xfrm>
            <a:off x="6696453" y="3860844"/>
            <a:ext cx="2063790" cy="2008523"/>
            <a:chOff x="6590142" y="4053495"/>
            <a:chExt cx="2063790" cy="2008523"/>
          </a:xfrm>
        </p:grpSpPr>
        <p:sp>
          <p:nvSpPr>
            <p:cNvPr id="29" name="TextBox 77"/>
            <p:cNvSpPr txBox="1"/>
            <p:nvPr/>
          </p:nvSpPr>
          <p:spPr>
            <a:xfrm>
              <a:off x="6590142" y="4053495"/>
              <a:ext cx="2063790" cy="49244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Source 5489-9850-2222</a:t>
              </a:r>
            </a:p>
            <a:p>
              <a:r>
                <a:rPr lang="ru-RU" sz="1200" dirty="0">
                  <a:latin typeface="Huawei Sans" panose="020C0503030203020204" pitchFamily="34" charset="0"/>
                </a:rPr>
                <a:t>Destination 3333-0000-0001</a:t>
              </a:r>
            </a:p>
          </p:txBody>
        </p:sp>
        <p:sp>
          <p:nvSpPr>
            <p:cNvPr id="30" name="TextBox 78"/>
            <p:cNvSpPr txBox="1"/>
            <p:nvPr/>
          </p:nvSpPr>
          <p:spPr>
            <a:xfrm>
              <a:off x="6590142" y="4539013"/>
              <a:ext cx="2063790" cy="49244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Source 2001::FFFF</a:t>
              </a:r>
            </a:p>
            <a:p>
              <a:r>
                <a:rPr lang="ru-RU" sz="1200" dirty="0">
                  <a:latin typeface="Huawei Sans" panose="020C0503030203020204" pitchFamily="34" charset="0"/>
                </a:rPr>
                <a:t>Destination FF02::1</a:t>
              </a:r>
            </a:p>
          </p:txBody>
        </p:sp>
        <p:sp>
          <p:nvSpPr>
            <p:cNvPr id="31" name="TextBox 79"/>
            <p:cNvSpPr txBox="1"/>
            <p:nvPr/>
          </p:nvSpPr>
          <p:spPr>
            <a:xfrm>
              <a:off x="6590142" y="5031456"/>
              <a:ext cx="2063790" cy="31818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ICMPv6 (Type136) NA</a:t>
              </a:r>
            </a:p>
          </p:txBody>
        </p:sp>
        <p:sp>
          <p:nvSpPr>
            <p:cNvPr id="32" name="TextBox 80"/>
            <p:cNvSpPr txBox="1"/>
            <p:nvPr/>
          </p:nvSpPr>
          <p:spPr>
            <a:xfrm>
              <a:off x="6590142" y="5349639"/>
              <a:ext cx="2063790" cy="71237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Target: 2001::FFFF</a:t>
              </a:r>
            </a:p>
            <a:p>
              <a:r>
                <a:rPr lang="ru-RU" sz="1200" dirty="0">
                  <a:latin typeface="Huawei Sans" panose="020C0503030203020204" pitchFamily="34" charset="0"/>
                </a:rPr>
                <a:t>MAC 5489-9850-2222</a:t>
              </a:r>
            </a:p>
          </p:txBody>
        </p:sp>
      </p:grpSp>
      <p:sp>
        <p:nvSpPr>
          <p:cNvPr id="36" name="TextBox 36"/>
          <p:cNvSpPr txBox="1"/>
          <p:nvPr/>
        </p:nvSpPr>
        <p:spPr>
          <a:xfrm>
            <a:off x="2684104" y="2599396"/>
            <a:ext cx="1545616" cy="523220"/>
          </a:xfrm>
          <a:prstGeom prst="rect">
            <a:avLst/>
          </a:prstGeom>
          <a:noFill/>
        </p:spPr>
        <p:txBody>
          <a:bodyPr wrap="square" rtlCol="0">
            <a:noAutofit/>
          </a:bodyPr>
          <a:lstStyle/>
          <a:p>
            <a:r>
              <a:rPr lang="ru-RU" sz="1400" dirty="0">
                <a:latin typeface="Huawei Sans" panose="020C0503030203020204" pitchFamily="34" charset="0"/>
              </a:rPr>
              <a:t>2001::FFFF/64</a:t>
            </a:r>
          </a:p>
          <a:p>
            <a:r>
              <a:rPr lang="ru-RU" sz="1400" dirty="0">
                <a:latin typeface="Huawei Sans" panose="020C0503030203020204" pitchFamily="34" charset="0"/>
              </a:rPr>
              <a:t>5489-98C8-1111</a:t>
            </a:r>
          </a:p>
        </p:txBody>
      </p:sp>
      <p:sp>
        <p:nvSpPr>
          <p:cNvPr id="37" name="TextBox 65"/>
          <p:cNvSpPr txBox="1"/>
          <p:nvPr/>
        </p:nvSpPr>
        <p:spPr>
          <a:xfrm>
            <a:off x="8001866" y="2597311"/>
            <a:ext cx="1537600" cy="523220"/>
          </a:xfrm>
          <a:prstGeom prst="rect">
            <a:avLst/>
          </a:prstGeom>
          <a:noFill/>
        </p:spPr>
        <p:txBody>
          <a:bodyPr wrap="square" rtlCol="0">
            <a:noAutofit/>
          </a:bodyPr>
          <a:lstStyle/>
          <a:p>
            <a:pPr algn="r"/>
            <a:r>
              <a:rPr lang="ru-RU" sz="1400" dirty="0">
                <a:latin typeface="Huawei Sans" panose="020C0503030203020204" pitchFamily="34" charset="0"/>
              </a:rPr>
              <a:t>2001::FFFF/64</a:t>
            </a:r>
          </a:p>
          <a:p>
            <a:pPr algn="r"/>
            <a:r>
              <a:rPr lang="ru-RU" sz="1400" dirty="0">
                <a:latin typeface="Huawei Sans" panose="020C0503030203020204" pitchFamily="34" charset="0"/>
              </a:rPr>
              <a:t>5489-9850-2222</a:t>
            </a:r>
          </a:p>
        </p:txBody>
      </p:sp>
      <p:sp>
        <p:nvSpPr>
          <p:cNvPr id="41" name="TextBox 36"/>
          <p:cNvSpPr txBox="1"/>
          <p:nvPr/>
        </p:nvSpPr>
        <p:spPr>
          <a:xfrm>
            <a:off x="1867589" y="3455985"/>
            <a:ext cx="542422" cy="338554"/>
          </a:xfrm>
          <a:prstGeom prst="rect">
            <a:avLst/>
          </a:prstGeom>
          <a:noFill/>
        </p:spPr>
        <p:txBody>
          <a:bodyPr wrap="square" rtlCol="0">
            <a:noAutofit/>
          </a:bodyPr>
          <a:lstStyle/>
          <a:p>
            <a:r>
              <a:rPr lang="ru-RU" sz="1600" dirty="0">
                <a:latin typeface="Huawei Sans" panose="020C0503030203020204" pitchFamily="34" charset="0"/>
              </a:rPr>
              <a:t>ПК</a:t>
            </a:r>
          </a:p>
        </p:txBody>
      </p:sp>
      <p:sp>
        <p:nvSpPr>
          <p:cNvPr id="42" name="TextBox 65"/>
          <p:cNvSpPr txBox="1"/>
          <p:nvPr/>
        </p:nvSpPr>
        <p:spPr>
          <a:xfrm>
            <a:off x="9910991" y="3413176"/>
            <a:ext cx="597352" cy="266947"/>
          </a:xfrm>
          <a:prstGeom prst="rect">
            <a:avLst/>
          </a:prstGeom>
          <a:noFill/>
        </p:spPr>
        <p:txBody>
          <a:bodyPr wrap="square" rtlCol="0">
            <a:noAutofit/>
          </a:bodyPr>
          <a:lstStyle/>
          <a:p>
            <a:pPr algn="r"/>
            <a:r>
              <a:rPr lang="ru-RU" sz="1600" dirty="0">
                <a:latin typeface="Huawei Sans" panose="020C0503030203020204" pitchFamily="34" charset="0"/>
              </a:rPr>
              <a:t>R1</a:t>
            </a:r>
          </a:p>
        </p:txBody>
      </p:sp>
      <p:sp>
        <p:nvSpPr>
          <p:cNvPr id="43" name="Rectangular Callout 4"/>
          <p:cNvSpPr/>
          <p:nvPr/>
        </p:nvSpPr>
        <p:spPr>
          <a:xfrm>
            <a:off x="9647678" y="3973549"/>
            <a:ext cx="1182174" cy="674298"/>
          </a:xfrm>
          <a:prstGeom prst="wedgeRectCallout">
            <a:avLst>
              <a:gd name="adj1" fmla="val -25009"/>
              <a:gd name="adj2" fmla="val -11483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200" dirty="0">
                <a:solidFill>
                  <a:srgbClr val="1D1D1A"/>
                </a:solidFill>
                <a:latin typeface="Huawei Sans" panose="020C0503030203020204" pitchFamily="34" charset="0"/>
              </a:rPr>
              <a:t>Устройство, которое было подключено</a:t>
            </a:r>
          </a:p>
        </p:txBody>
      </p:sp>
      <p:sp>
        <p:nvSpPr>
          <p:cNvPr id="45" name="Rectangular Callout 4"/>
          <p:cNvSpPr/>
          <p:nvPr/>
        </p:nvSpPr>
        <p:spPr>
          <a:xfrm flipH="1">
            <a:off x="1494262" y="3971582"/>
            <a:ext cx="939875" cy="374780"/>
          </a:xfrm>
          <a:prstGeom prst="wedgeRectCallout">
            <a:avLst>
              <a:gd name="adj1" fmla="val -25009"/>
              <a:gd name="adj2" fmla="val -11483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200" dirty="0">
                <a:solidFill>
                  <a:srgbClr val="1D1D1A"/>
                </a:solidFill>
                <a:latin typeface="Huawei Sans" panose="020C0503030203020204" pitchFamily="34" charset="0"/>
              </a:rPr>
              <a:t>Новое устройство</a:t>
            </a:r>
          </a:p>
        </p:txBody>
      </p:sp>
      <p:sp>
        <p:nvSpPr>
          <p:cNvPr id="46" name="Rectangle 83"/>
          <p:cNvSpPr/>
          <p:nvPr/>
        </p:nvSpPr>
        <p:spPr>
          <a:xfrm>
            <a:off x="3619282" y="6007760"/>
            <a:ext cx="1311578" cy="307777"/>
          </a:xfrm>
          <a:prstGeom prst="rect">
            <a:avLst/>
          </a:prstGeom>
          <a:solidFill>
            <a:srgbClr val="00B0F0"/>
          </a:solidFill>
        </p:spPr>
        <p:txBody>
          <a:bodyPr wrap="square">
            <a:noAutofit/>
          </a:bodyPr>
          <a:lstStyle/>
          <a:p>
            <a:pPr algn="ctr"/>
            <a:r>
              <a:rPr lang="ru-RU" sz="1400" b="1" dirty="0">
                <a:solidFill>
                  <a:schemeClr val="bg1"/>
                </a:solidFill>
                <a:latin typeface="Huawei Sans" panose="020C0503030203020204" pitchFamily="34" charset="0"/>
              </a:rPr>
              <a:t>[DUPLICATE]</a:t>
            </a:r>
          </a:p>
        </p:txBody>
      </p:sp>
      <p:sp>
        <p:nvSpPr>
          <p:cNvPr id="34" name="TextBox 32"/>
          <p:cNvSpPr txBox="1"/>
          <p:nvPr/>
        </p:nvSpPr>
        <p:spPr>
          <a:xfrm>
            <a:off x="3228989" y="3372346"/>
            <a:ext cx="2065247" cy="307777"/>
          </a:xfrm>
          <a:prstGeom prst="rect">
            <a:avLst/>
          </a:prstGeom>
          <a:noFill/>
        </p:spPr>
        <p:txBody>
          <a:bodyPr wrap="square" rtlCol="0">
            <a:noAutofit/>
          </a:bodyPr>
          <a:lstStyle/>
          <a:p>
            <a:pPr algn="ctr"/>
            <a:r>
              <a:rPr lang="ru-RU" sz="1400" dirty="0">
                <a:solidFill>
                  <a:srgbClr val="EC7061"/>
                </a:solidFill>
                <a:latin typeface="Huawei Sans" panose="020C0503030203020204" pitchFamily="34" charset="0"/>
              </a:rPr>
              <a:t>ICMPv6 NS</a:t>
            </a:r>
          </a:p>
        </p:txBody>
      </p:sp>
      <p:sp>
        <p:nvSpPr>
          <p:cNvPr id="35" name="TextBox 32"/>
          <p:cNvSpPr txBox="1"/>
          <p:nvPr/>
        </p:nvSpPr>
        <p:spPr>
          <a:xfrm>
            <a:off x="6680770" y="3352725"/>
            <a:ext cx="2065247" cy="307777"/>
          </a:xfrm>
          <a:prstGeom prst="rect">
            <a:avLst/>
          </a:prstGeom>
          <a:noFill/>
        </p:spPr>
        <p:txBody>
          <a:bodyPr wrap="square" rtlCol="0">
            <a:noAutofit/>
          </a:bodyPr>
          <a:lstStyle/>
          <a:p>
            <a:pPr algn="ctr"/>
            <a:r>
              <a:rPr lang="ru-RU" sz="1400" dirty="0">
                <a:solidFill>
                  <a:srgbClr val="EC7061"/>
                </a:solidFill>
                <a:latin typeface="Huawei Sans" panose="020C0503030203020204" pitchFamily="34" charset="0"/>
              </a:rPr>
              <a:t>ICMPv6 NA</a:t>
            </a:r>
          </a:p>
        </p:txBody>
      </p:sp>
      <p:pic>
        <p:nvPicPr>
          <p:cNvPr id="38" name="图片 37" descr="通用交换机.png"/>
          <p:cNvPicPr>
            <a:picLocks noChangeAspect="1"/>
          </p:cNvPicPr>
          <p:nvPr/>
        </p:nvPicPr>
        <p:blipFill>
          <a:blip r:embed="rId5" cstate="print"/>
          <a:stretch>
            <a:fillRect/>
          </a:stretch>
        </p:blipFill>
        <p:spPr>
          <a:xfrm>
            <a:off x="5702168" y="2822207"/>
            <a:ext cx="752400" cy="615600"/>
          </a:xfrm>
          <a:prstGeom prst="rect">
            <a:avLst/>
          </a:prstGeom>
        </p:spPr>
      </p:pic>
      <p:sp>
        <p:nvSpPr>
          <p:cNvPr id="39" name="Oval 4"/>
          <p:cNvSpPr>
            <a:spLocks noChangeAspect="1"/>
          </p:cNvSpPr>
          <p:nvPr/>
        </p:nvSpPr>
        <p:spPr>
          <a:xfrm>
            <a:off x="2741277" y="361081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lang="ru-RU" sz="1400" b="1" dirty="0">
                <a:solidFill>
                  <a:schemeClr val="bg1"/>
                </a:solidFill>
                <a:latin typeface="Huawei Sans" panose="020C0503030203020204" pitchFamily="34" charset="0"/>
              </a:rPr>
              <a:t>1</a:t>
            </a:r>
          </a:p>
        </p:txBody>
      </p:sp>
      <p:sp>
        <p:nvSpPr>
          <p:cNvPr id="40" name="Oval 4"/>
          <p:cNvSpPr>
            <a:spLocks noChangeAspect="1"/>
          </p:cNvSpPr>
          <p:nvPr/>
        </p:nvSpPr>
        <p:spPr>
          <a:xfrm>
            <a:off x="8940131" y="360884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lang="ru-RU" sz="1400" b="1" dirty="0">
                <a:solidFill>
                  <a:schemeClr val="bg1"/>
                </a:solidFill>
                <a:latin typeface="Huawei Sans" panose="020C0503030203020204" pitchFamily="34" charset="0"/>
              </a:rPr>
              <a:t>2</a:t>
            </a:r>
          </a:p>
        </p:txBody>
      </p:sp>
      <p:sp>
        <p:nvSpPr>
          <p:cNvPr id="48" name="Oval 4"/>
          <p:cNvSpPr>
            <a:spLocks noChangeAspect="1"/>
          </p:cNvSpPr>
          <p:nvPr/>
        </p:nvSpPr>
        <p:spPr>
          <a:xfrm>
            <a:off x="3330912" y="602826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lang="ru-RU" sz="1400" b="1" dirty="0">
                <a:solidFill>
                  <a:schemeClr val="bg1"/>
                </a:solidFill>
                <a:latin typeface="Huawei Sans" panose="020C0503030203020204" pitchFamily="34" charset="0"/>
              </a:rPr>
              <a:t>3</a:t>
            </a:r>
          </a:p>
        </p:txBody>
      </p:sp>
      <p:grpSp>
        <p:nvGrpSpPr>
          <p:cNvPr id="47" name="组合 46"/>
          <p:cNvGrpSpPr/>
          <p:nvPr/>
        </p:nvGrpSpPr>
        <p:grpSpPr>
          <a:xfrm>
            <a:off x="8961120" y="65145"/>
            <a:ext cx="2880360" cy="324002"/>
            <a:chOff x="8412983" y="65145"/>
            <a:chExt cx="2880360" cy="324002"/>
          </a:xfrm>
        </p:grpSpPr>
        <p:sp>
          <p:nvSpPr>
            <p:cNvPr id="49" name="五边形 48"/>
            <p:cNvSpPr/>
            <p:nvPr/>
          </p:nvSpPr>
          <p:spPr bwMode="auto">
            <a:xfrm>
              <a:off x="8412983" y="65147"/>
              <a:ext cx="1248553"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dirty="0">
                  <a:latin typeface="Huawei Sans" panose="020C0503030203020204" pitchFamily="34" charset="0"/>
                </a:rPr>
                <a:t>Конфигурация динамического-адреса</a:t>
              </a:r>
            </a:p>
          </p:txBody>
        </p:sp>
        <p:sp>
          <p:nvSpPr>
            <p:cNvPr id="50" name="燕尾形 49"/>
            <p:cNvSpPr/>
            <p:nvPr/>
          </p:nvSpPr>
          <p:spPr bwMode="auto">
            <a:xfrm>
              <a:off x="9537199" y="65147"/>
              <a:ext cx="839639"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1000" dirty="0">
                  <a:solidFill>
                    <a:schemeClr val="bg1"/>
                  </a:solidFill>
                  <a:latin typeface="Huawei Sans" panose="020C0503030203020204" pitchFamily="34" charset="0"/>
                </a:rPr>
                <a:t>DAD</a:t>
              </a:r>
            </a:p>
          </p:txBody>
        </p:sp>
        <p:sp>
          <p:nvSpPr>
            <p:cNvPr id="51" name="燕尾形 50"/>
            <p:cNvSpPr/>
            <p:nvPr/>
          </p:nvSpPr>
          <p:spPr bwMode="auto">
            <a:xfrm>
              <a:off x="10252501" y="65145"/>
              <a:ext cx="104084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ru-RU" sz="800" dirty="0">
                  <a:latin typeface="Huawei Sans" panose="020C0503030203020204" pitchFamily="34" charset="0"/>
                </a:rPr>
                <a:t>Разрешение адреса</a:t>
              </a:r>
            </a:p>
          </p:txBody>
        </p:sp>
      </p:grpSp>
    </p:spTree>
    <p:extLst>
      <p:ext uri="{BB962C8B-B14F-4D97-AF65-F5344CB8AC3E}">
        <p14:creationId xmlns:p14="http://schemas.microsoft.com/office/powerpoint/2010/main" val="39874908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p:cNvSpPr>
            <a:spLocks noGrp="1"/>
          </p:cNvSpPr>
          <p:nvPr>
            <p:ph type="body" sz="quarter" idx="10"/>
          </p:nvPr>
        </p:nvSpPr>
        <p:spPr/>
        <p:txBody>
          <a:bodyPr wrap="square">
            <a:noAutofit/>
          </a:bodyPr>
          <a:lstStyle/>
          <a:p>
            <a:pPr algn="l"/>
            <a:r>
              <a:rPr lang="ru-RU" sz="1800" dirty="0">
                <a:latin typeface="Huawei Sans" panose="020C0503030203020204" pitchFamily="34" charset="0"/>
              </a:rPr>
              <a:t>В качестве замены функции разрешения адресов ARP в IPv4, IPv6 использует сообщения NS и NA ICMPv6.</a:t>
            </a:r>
          </a:p>
          <a:p>
            <a:endParaRPr lang="zh-CN" altLang="en-US"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ru-RU" dirty="0">
                <a:latin typeface="Huawei Sans" panose="020C0503030203020204" pitchFamily="34" charset="0"/>
              </a:rPr>
              <a:t>Разрешение адреса</a:t>
            </a:r>
          </a:p>
        </p:txBody>
      </p:sp>
      <p:grpSp>
        <p:nvGrpSpPr>
          <p:cNvPr id="4" name="组合 3"/>
          <p:cNvGrpSpPr/>
          <p:nvPr/>
        </p:nvGrpSpPr>
        <p:grpSpPr>
          <a:xfrm>
            <a:off x="3090232" y="3325851"/>
            <a:ext cx="2069397" cy="2210078"/>
            <a:chOff x="2988986" y="2983829"/>
            <a:chExt cx="2244420" cy="2210078"/>
          </a:xfrm>
        </p:grpSpPr>
        <p:sp>
          <p:nvSpPr>
            <p:cNvPr id="21" name="TextBox 66"/>
            <p:cNvSpPr txBox="1"/>
            <p:nvPr/>
          </p:nvSpPr>
          <p:spPr>
            <a:xfrm>
              <a:off x="2988986" y="2983829"/>
              <a:ext cx="2244420" cy="540238"/>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Arial" panose="020C0503030203020204" pitchFamily="34" charset="0"/>
                  <a:ea typeface="方正兰亭黑简体" panose="02000000000000000000" pitchFamily="2" charset="-122"/>
                </a:defRPr>
              </a:lvl1pPr>
            </a:lstStyle>
            <a:p>
              <a:pPr algn="r"/>
              <a:r>
                <a:rPr lang="ru-RU" sz="1200" dirty="0">
                  <a:latin typeface="Huawei Sans" panose="020C0503030203020204" pitchFamily="34" charset="0"/>
                </a:rPr>
                <a:t>Source 5489-98C8-1111</a:t>
              </a:r>
            </a:p>
            <a:p>
              <a:pPr algn="r"/>
              <a:r>
                <a:rPr lang="ru-RU" sz="1200" dirty="0">
                  <a:latin typeface="Huawei Sans" panose="020C0503030203020204" pitchFamily="34" charset="0"/>
                </a:rPr>
                <a:t>Destination 3333-FF00-0002</a:t>
              </a:r>
            </a:p>
          </p:txBody>
        </p:sp>
        <p:sp>
          <p:nvSpPr>
            <p:cNvPr id="22" name="TextBox 67"/>
            <p:cNvSpPr txBox="1"/>
            <p:nvPr/>
          </p:nvSpPr>
          <p:spPr>
            <a:xfrm>
              <a:off x="2988986" y="3523082"/>
              <a:ext cx="2244420" cy="540238"/>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algn="r"/>
              <a:r>
                <a:rPr lang="ru-RU" sz="1200" dirty="0">
                  <a:latin typeface="Huawei Sans" panose="020C0503030203020204" pitchFamily="34" charset="0"/>
                </a:rPr>
                <a:t>Source 2001::1</a:t>
              </a:r>
            </a:p>
            <a:p>
              <a:pPr algn="r"/>
              <a:r>
                <a:rPr lang="ru-RU" sz="1200" dirty="0">
                  <a:latin typeface="Huawei Sans" panose="020C0503030203020204" pitchFamily="34" charset="0"/>
                </a:rPr>
                <a:t>Destination FF02::1:FF00:2</a:t>
              </a:r>
            </a:p>
          </p:txBody>
        </p:sp>
        <p:sp>
          <p:nvSpPr>
            <p:cNvPr id="23" name="TextBox 69"/>
            <p:cNvSpPr txBox="1"/>
            <p:nvPr/>
          </p:nvSpPr>
          <p:spPr>
            <a:xfrm>
              <a:off x="2988986" y="4063321"/>
              <a:ext cx="2244420" cy="34906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ICMPv6 (Type135) NS</a:t>
              </a:r>
            </a:p>
          </p:txBody>
        </p:sp>
        <p:sp>
          <p:nvSpPr>
            <p:cNvPr id="24" name="TextBox 70"/>
            <p:cNvSpPr txBox="1"/>
            <p:nvPr/>
          </p:nvSpPr>
          <p:spPr>
            <a:xfrm>
              <a:off x="2988986" y="4412386"/>
              <a:ext cx="2244420" cy="78152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ICMPv6 DATA</a:t>
              </a:r>
            </a:p>
            <a:p>
              <a:r>
                <a:rPr lang="ru-RU" sz="1200" dirty="0">
                  <a:latin typeface="Huawei Sans" panose="020C0503030203020204" pitchFamily="34" charset="0"/>
                </a:rPr>
                <a:t>Source MAC</a:t>
              </a:r>
            </a:p>
            <a:p>
              <a:r>
                <a:rPr lang="ru-RU" sz="1200" dirty="0">
                  <a:latin typeface="Huawei Sans" panose="020C0503030203020204" pitchFamily="34" charset="0"/>
                </a:rPr>
                <a:t>5489-98C8-1111</a:t>
              </a:r>
            </a:p>
          </p:txBody>
        </p:sp>
      </p:grpSp>
      <p:cxnSp>
        <p:nvCxnSpPr>
          <p:cNvPr id="25" name="Straight Connector 73"/>
          <p:cNvCxnSpPr/>
          <p:nvPr/>
        </p:nvCxnSpPr>
        <p:spPr bwMode="auto">
          <a:xfrm>
            <a:off x="2595586" y="2835245"/>
            <a:ext cx="2880223"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cxnSp>
        <p:nvCxnSpPr>
          <p:cNvPr id="27" name="Straight Connector 75"/>
          <p:cNvCxnSpPr/>
          <p:nvPr/>
        </p:nvCxnSpPr>
        <p:spPr bwMode="auto">
          <a:xfrm flipH="1">
            <a:off x="6758219" y="2787314"/>
            <a:ext cx="2881502"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grpSp>
        <p:nvGrpSpPr>
          <p:cNvPr id="44" name="组合 43"/>
          <p:cNvGrpSpPr/>
          <p:nvPr/>
        </p:nvGrpSpPr>
        <p:grpSpPr>
          <a:xfrm>
            <a:off x="6900297" y="3320255"/>
            <a:ext cx="2147249" cy="2215674"/>
            <a:chOff x="6590142" y="4058398"/>
            <a:chExt cx="2063790" cy="2003620"/>
          </a:xfrm>
        </p:grpSpPr>
        <p:sp>
          <p:nvSpPr>
            <p:cNvPr id="29" name="TextBox 77"/>
            <p:cNvSpPr txBox="1"/>
            <p:nvPr/>
          </p:nvSpPr>
          <p:spPr>
            <a:xfrm>
              <a:off x="6590142" y="4058398"/>
              <a:ext cx="2063790" cy="49244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Source 5489-9850-2222</a:t>
              </a:r>
            </a:p>
            <a:p>
              <a:r>
                <a:rPr lang="ru-RU" sz="1200" dirty="0">
                  <a:latin typeface="Huawei Sans" panose="020C0503030203020204" pitchFamily="34" charset="0"/>
                </a:rPr>
                <a:t>Destination 5489-98C8-1111</a:t>
              </a:r>
            </a:p>
          </p:txBody>
        </p:sp>
        <p:sp>
          <p:nvSpPr>
            <p:cNvPr id="30" name="TextBox 78"/>
            <p:cNvSpPr txBox="1"/>
            <p:nvPr/>
          </p:nvSpPr>
          <p:spPr>
            <a:xfrm>
              <a:off x="6590142" y="4551501"/>
              <a:ext cx="2063790" cy="49244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Source 2001::2</a:t>
              </a:r>
            </a:p>
            <a:p>
              <a:r>
                <a:rPr lang="ru-RU" sz="1200" dirty="0">
                  <a:latin typeface="Huawei Sans" panose="020C0503030203020204" pitchFamily="34" charset="0"/>
                </a:rPr>
                <a:t>Destination 2001::1</a:t>
              </a:r>
            </a:p>
          </p:txBody>
        </p:sp>
        <p:sp>
          <p:nvSpPr>
            <p:cNvPr id="31" name="TextBox 79"/>
            <p:cNvSpPr txBox="1"/>
            <p:nvPr/>
          </p:nvSpPr>
          <p:spPr>
            <a:xfrm>
              <a:off x="6590142" y="5031456"/>
              <a:ext cx="2063790" cy="31818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ICMPv6 (Type136) NA</a:t>
              </a:r>
            </a:p>
          </p:txBody>
        </p:sp>
        <p:sp>
          <p:nvSpPr>
            <p:cNvPr id="32" name="TextBox 80"/>
            <p:cNvSpPr txBox="1"/>
            <p:nvPr/>
          </p:nvSpPr>
          <p:spPr>
            <a:xfrm>
              <a:off x="6590142" y="5349639"/>
              <a:ext cx="2063790" cy="71237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lang="ru-RU" sz="1200" dirty="0">
                  <a:latin typeface="Huawei Sans" panose="020C0503030203020204" pitchFamily="34" charset="0"/>
                </a:rPr>
                <a:t>ICMPv6 DATA</a:t>
              </a:r>
            </a:p>
            <a:p>
              <a:r>
                <a:rPr lang="ru-RU" sz="1200" dirty="0">
                  <a:latin typeface="Huawei Sans" panose="020C0503030203020204" pitchFamily="34" charset="0"/>
                </a:rPr>
                <a:t>Target MAC</a:t>
              </a:r>
            </a:p>
            <a:p>
              <a:r>
                <a:rPr lang="ru-RU" sz="1200" dirty="0">
                  <a:latin typeface="Huawei Sans" panose="020C0503030203020204" pitchFamily="34" charset="0"/>
                </a:rPr>
                <a:t>5489-9850-2222</a:t>
              </a:r>
            </a:p>
          </p:txBody>
        </p:sp>
      </p:grpSp>
      <p:sp>
        <p:nvSpPr>
          <p:cNvPr id="36" name="TextBox 36"/>
          <p:cNvSpPr txBox="1"/>
          <p:nvPr/>
        </p:nvSpPr>
        <p:spPr>
          <a:xfrm>
            <a:off x="2719854" y="1806316"/>
            <a:ext cx="1545616" cy="523220"/>
          </a:xfrm>
          <a:prstGeom prst="rect">
            <a:avLst/>
          </a:prstGeom>
          <a:noFill/>
        </p:spPr>
        <p:txBody>
          <a:bodyPr wrap="square" rtlCol="0">
            <a:noAutofit/>
          </a:bodyPr>
          <a:lstStyle/>
          <a:p>
            <a:r>
              <a:rPr lang="ru-RU" sz="1400" dirty="0">
                <a:latin typeface="Huawei Sans" panose="020C0503030203020204" pitchFamily="34" charset="0"/>
              </a:rPr>
              <a:t>2001::1/64</a:t>
            </a:r>
          </a:p>
          <a:p>
            <a:r>
              <a:rPr lang="ru-RU" sz="1400" dirty="0">
                <a:latin typeface="Huawei Sans" panose="020C0503030203020204" pitchFamily="34" charset="0"/>
              </a:rPr>
              <a:t>5489-98C8-1111</a:t>
            </a:r>
          </a:p>
        </p:txBody>
      </p:sp>
      <p:sp>
        <p:nvSpPr>
          <p:cNvPr id="37" name="TextBox 65"/>
          <p:cNvSpPr txBox="1"/>
          <p:nvPr/>
        </p:nvSpPr>
        <p:spPr>
          <a:xfrm>
            <a:off x="7973922" y="1799579"/>
            <a:ext cx="1537600" cy="523220"/>
          </a:xfrm>
          <a:prstGeom prst="rect">
            <a:avLst/>
          </a:prstGeom>
          <a:noFill/>
        </p:spPr>
        <p:txBody>
          <a:bodyPr wrap="square" rtlCol="0">
            <a:noAutofit/>
          </a:bodyPr>
          <a:lstStyle/>
          <a:p>
            <a:pPr algn="r"/>
            <a:r>
              <a:rPr lang="ru-RU" sz="1400" dirty="0">
                <a:latin typeface="Huawei Sans" panose="020C0503030203020204" pitchFamily="34" charset="0"/>
              </a:rPr>
              <a:t>2001::2/64</a:t>
            </a:r>
          </a:p>
          <a:p>
            <a:pPr algn="r"/>
            <a:r>
              <a:rPr lang="ru-RU" sz="1400" dirty="0">
                <a:latin typeface="Huawei Sans" panose="020C0503030203020204" pitchFamily="34" charset="0"/>
              </a:rPr>
              <a:t>5489-9850-2222</a:t>
            </a:r>
          </a:p>
        </p:txBody>
      </p:sp>
      <p:sp>
        <p:nvSpPr>
          <p:cNvPr id="41" name="TextBox 36"/>
          <p:cNvSpPr txBox="1"/>
          <p:nvPr/>
        </p:nvSpPr>
        <p:spPr>
          <a:xfrm>
            <a:off x="1845705" y="2684903"/>
            <a:ext cx="585863" cy="419281"/>
          </a:xfrm>
          <a:prstGeom prst="rect">
            <a:avLst/>
          </a:prstGeom>
          <a:noFill/>
        </p:spPr>
        <p:txBody>
          <a:bodyPr wrap="square" rtlCol="0">
            <a:noAutofit/>
          </a:bodyPr>
          <a:lstStyle/>
          <a:p>
            <a:r>
              <a:rPr lang="ru-RU" sz="1600" dirty="0">
                <a:latin typeface="Huawei Sans" panose="020C0503030203020204" pitchFamily="34" charset="0"/>
              </a:rPr>
              <a:t>ПК</a:t>
            </a:r>
          </a:p>
        </p:txBody>
      </p:sp>
      <p:sp>
        <p:nvSpPr>
          <p:cNvPr id="42" name="TextBox 65"/>
          <p:cNvSpPr txBox="1"/>
          <p:nvPr/>
        </p:nvSpPr>
        <p:spPr>
          <a:xfrm>
            <a:off x="9766310" y="2644858"/>
            <a:ext cx="552024" cy="351302"/>
          </a:xfrm>
          <a:prstGeom prst="rect">
            <a:avLst/>
          </a:prstGeom>
          <a:noFill/>
        </p:spPr>
        <p:txBody>
          <a:bodyPr wrap="square" rtlCol="0">
            <a:noAutofit/>
          </a:bodyPr>
          <a:lstStyle/>
          <a:p>
            <a:pPr algn="r"/>
            <a:r>
              <a:rPr lang="ru-RU" sz="1600" dirty="0">
                <a:latin typeface="Huawei Sans" panose="020C0503030203020204" pitchFamily="34" charset="0"/>
              </a:rPr>
              <a:t>R1</a:t>
            </a:r>
          </a:p>
        </p:txBody>
      </p:sp>
      <p:cxnSp>
        <p:nvCxnSpPr>
          <p:cNvPr id="34" name="Straight Connector 73"/>
          <p:cNvCxnSpPr/>
          <p:nvPr/>
        </p:nvCxnSpPr>
        <p:spPr bwMode="auto">
          <a:xfrm>
            <a:off x="2309603" y="5712699"/>
            <a:ext cx="7563793" cy="0"/>
          </a:xfrm>
          <a:prstGeom prst="line">
            <a:avLst/>
          </a:prstGeom>
          <a:solidFill>
            <a:schemeClr val="accent1"/>
          </a:solidFill>
          <a:ln w="38100" cap="flat" cmpd="sng" algn="ctr">
            <a:solidFill>
              <a:srgbClr val="00B0F0"/>
            </a:solidFill>
            <a:prstDash val="solid"/>
            <a:round/>
            <a:headEnd type="triangle" w="med" len="med"/>
            <a:tailEnd type="triangle" w="med" len="med"/>
          </a:ln>
          <a:effectLst/>
        </p:spPr>
      </p:cxnSp>
      <p:sp>
        <p:nvSpPr>
          <p:cNvPr id="35" name="Rectangle 83"/>
          <p:cNvSpPr/>
          <p:nvPr/>
        </p:nvSpPr>
        <p:spPr>
          <a:xfrm>
            <a:off x="4048543" y="5793248"/>
            <a:ext cx="3757759" cy="49567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dirty="0">
                <a:solidFill>
                  <a:srgbClr val="1D1D1A"/>
                </a:solidFill>
                <a:latin typeface="Huawei Sans" panose="020C0503030203020204" pitchFamily="34" charset="0"/>
              </a:rPr>
              <a:t>Двунаправленное генерирование записей MAC-адресов соседей IPv6.</a:t>
            </a:r>
          </a:p>
        </p:txBody>
      </p:sp>
      <p:pic>
        <p:nvPicPr>
          <p:cNvPr id="57" name="图片 56" descr="PC.png"/>
          <p:cNvPicPr>
            <a:picLocks noChangeAspect="1"/>
          </p:cNvPicPr>
          <p:nvPr/>
        </p:nvPicPr>
        <p:blipFill>
          <a:blip r:embed="rId3" cstate="print"/>
          <a:stretch>
            <a:fillRect/>
          </a:stretch>
        </p:blipFill>
        <p:spPr>
          <a:xfrm>
            <a:off x="1845705" y="2030836"/>
            <a:ext cx="799509" cy="614022"/>
          </a:xfrm>
          <a:prstGeom prst="rect">
            <a:avLst/>
          </a:prstGeom>
        </p:spPr>
      </p:pic>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67602" y="2016658"/>
            <a:ext cx="750732" cy="615600"/>
          </a:xfrm>
          <a:prstGeom prst="rect">
            <a:avLst/>
          </a:prstGeom>
        </p:spPr>
      </p:pic>
      <p:cxnSp>
        <p:nvCxnSpPr>
          <p:cNvPr id="59" name="直接连接符 58"/>
          <p:cNvCxnSpPr>
            <a:stCxn id="57" idx="3"/>
            <a:endCxn id="61" idx="1"/>
          </p:cNvCxnSpPr>
          <p:nvPr/>
        </p:nvCxnSpPr>
        <p:spPr>
          <a:xfrm flipV="1">
            <a:off x="2645214" y="2328680"/>
            <a:ext cx="30569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8" idx="1"/>
            <a:endCxn id="61" idx="3"/>
          </p:cNvCxnSpPr>
          <p:nvPr/>
        </p:nvCxnSpPr>
        <p:spPr>
          <a:xfrm flipH="1">
            <a:off x="6454568" y="2324458"/>
            <a:ext cx="31130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1" name="图片 60" descr="通用交换机.png"/>
          <p:cNvPicPr>
            <a:picLocks noChangeAspect="1"/>
          </p:cNvPicPr>
          <p:nvPr/>
        </p:nvPicPr>
        <p:blipFill>
          <a:blip r:embed="rId5" cstate="print"/>
          <a:stretch>
            <a:fillRect/>
          </a:stretch>
        </p:blipFill>
        <p:spPr>
          <a:xfrm>
            <a:off x="5702168" y="2020880"/>
            <a:ext cx="752400" cy="615600"/>
          </a:xfrm>
          <a:prstGeom prst="rect">
            <a:avLst/>
          </a:prstGeom>
        </p:spPr>
      </p:pic>
      <p:sp>
        <p:nvSpPr>
          <p:cNvPr id="3" name="文本框 2"/>
          <p:cNvSpPr txBox="1"/>
          <p:nvPr/>
        </p:nvSpPr>
        <p:spPr bwMode="auto">
          <a:xfrm>
            <a:off x="2733588" y="2324546"/>
            <a:ext cx="2875838"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solidFill>
                  <a:srgbClr val="EC7061"/>
                </a:solidFill>
                <a:latin typeface="Huawei Sans" panose="020C0503030203020204" pitchFamily="34" charset="0"/>
              </a:rPr>
              <a:t>Запрос MAC-адреса, соответствующего 2001::2/64.</a:t>
            </a:r>
          </a:p>
        </p:txBody>
      </p:sp>
      <p:sp>
        <p:nvSpPr>
          <p:cNvPr id="38" name="文本框 37"/>
          <p:cNvSpPr txBox="1"/>
          <p:nvPr/>
        </p:nvSpPr>
        <p:spPr bwMode="auto">
          <a:xfrm>
            <a:off x="6582428" y="2800082"/>
            <a:ext cx="287583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r"/>
            <a:r>
              <a:rPr lang="ru-RU" sz="1400" dirty="0">
                <a:solidFill>
                  <a:srgbClr val="EC7061"/>
                </a:solidFill>
                <a:latin typeface="Huawei Sans" panose="020C0503030203020204" pitchFamily="34" charset="0"/>
              </a:rPr>
              <a:t>Ответ</a:t>
            </a:r>
          </a:p>
        </p:txBody>
      </p:sp>
      <p:sp>
        <p:nvSpPr>
          <p:cNvPr id="39" name="圆角矩形标注 38"/>
          <p:cNvSpPr/>
          <p:nvPr/>
        </p:nvSpPr>
        <p:spPr bwMode="auto">
          <a:xfrm>
            <a:off x="1349564" y="4154044"/>
            <a:ext cx="1506179" cy="1194753"/>
          </a:xfrm>
          <a:prstGeom prst="wedgeRoundRectCallout">
            <a:avLst>
              <a:gd name="adj1" fmla="val 64711"/>
              <a:gd name="adj2" fmla="val -44735"/>
              <a:gd name="adj3" fmla="val 1666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ru-RU" sz="1100" dirty="0">
                <a:solidFill>
                  <a:srgbClr val="1D1D1A"/>
                </a:solidFill>
                <a:latin typeface="Huawei Sans" panose="020C0503030203020204" pitchFamily="34" charset="0"/>
              </a:rPr>
              <a:t>Адресом назначения является многоадресный адрес запрошенного узла 2001::2.</a:t>
            </a:r>
          </a:p>
        </p:txBody>
      </p:sp>
      <p:sp>
        <p:nvSpPr>
          <p:cNvPr id="40" name="Oval 4"/>
          <p:cNvSpPr>
            <a:spLocks noChangeAspect="1"/>
          </p:cNvSpPr>
          <p:nvPr/>
        </p:nvSpPr>
        <p:spPr>
          <a:xfrm>
            <a:off x="2467854" y="271243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lang="ru-RU" sz="1400" b="1" dirty="0">
                <a:solidFill>
                  <a:schemeClr val="bg1"/>
                </a:solidFill>
                <a:latin typeface="Huawei Sans" panose="020C0503030203020204" pitchFamily="34" charset="0"/>
              </a:rPr>
              <a:t>1</a:t>
            </a:r>
          </a:p>
        </p:txBody>
      </p:sp>
      <p:sp>
        <p:nvSpPr>
          <p:cNvPr id="43" name="Oval 4"/>
          <p:cNvSpPr>
            <a:spLocks noChangeAspect="1"/>
          </p:cNvSpPr>
          <p:nvPr/>
        </p:nvSpPr>
        <p:spPr>
          <a:xfrm>
            <a:off x="9548847" y="267240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lang="ru-RU" sz="1400" b="1" dirty="0">
                <a:solidFill>
                  <a:schemeClr val="bg1"/>
                </a:solidFill>
                <a:latin typeface="Huawei Sans" panose="020C0503030203020204" pitchFamily="34" charset="0"/>
              </a:rPr>
              <a:t>2</a:t>
            </a:r>
          </a:p>
        </p:txBody>
      </p:sp>
      <p:grpSp>
        <p:nvGrpSpPr>
          <p:cNvPr id="45" name="组合 44"/>
          <p:cNvGrpSpPr/>
          <p:nvPr/>
        </p:nvGrpSpPr>
        <p:grpSpPr>
          <a:xfrm>
            <a:off x="8961120" y="65145"/>
            <a:ext cx="2880360" cy="324002"/>
            <a:chOff x="8412983" y="65145"/>
            <a:chExt cx="2880360" cy="324002"/>
          </a:xfrm>
        </p:grpSpPr>
        <p:sp>
          <p:nvSpPr>
            <p:cNvPr id="46" name="五边形 45"/>
            <p:cNvSpPr/>
            <p:nvPr/>
          </p:nvSpPr>
          <p:spPr bwMode="auto">
            <a:xfrm>
              <a:off x="8412983" y="65147"/>
              <a:ext cx="1248553"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800" dirty="0">
                  <a:latin typeface="Huawei Sans" panose="020C0503030203020204" pitchFamily="34" charset="0"/>
                </a:rPr>
                <a:t>Конфигурация динамического-адреса</a:t>
              </a:r>
            </a:p>
          </p:txBody>
        </p:sp>
        <p:sp>
          <p:nvSpPr>
            <p:cNvPr id="47" name="燕尾形 46"/>
            <p:cNvSpPr/>
            <p:nvPr/>
          </p:nvSpPr>
          <p:spPr bwMode="auto">
            <a:xfrm>
              <a:off x="9537199" y="65147"/>
              <a:ext cx="839639"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lang="ru-RU" sz="1000" dirty="0">
                  <a:latin typeface="Huawei Sans" panose="020C0503030203020204" pitchFamily="34" charset="0"/>
                </a:rPr>
                <a:t>DAD</a:t>
              </a:r>
            </a:p>
          </p:txBody>
        </p:sp>
        <p:sp>
          <p:nvSpPr>
            <p:cNvPr id="52" name="燕尾形 51"/>
            <p:cNvSpPr/>
            <p:nvPr/>
          </p:nvSpPr>
          <p:spPr bwMode="auto">
            <a:xfrm>
              <a:off x="10252501" y="65145"/>
              <a:ext cx="1040842"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lang="ru-RU" sz="800" dirty="0">
                  <a:solidFill>
                    <a:schemeClr val="bg1"/>
                  </a:solidFill>
                  <a:latin typeface="Huawei Sans" panose="020C0503030203020204" pitchFamily="34" charset="0"/>
                </a:rPr>
                <a:t>Разрешение адреса</a:t>
              </a:r>
            </a:p>
          </p:txBody>
        </p:sp>
      </p:grpSp>
    </p:spTree>
    <p:extLst>
      <p:ext uri="{BB962C8B-B14F-4D97-AF65-F5344CB8AC3E}">
        <p14:creationId xmlns:p14="http://schemas.microsoft.com/office/powerpoint/2010/main" val="3864987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ru-RU" dirty="0">
                <a:solidFill>
                  <a:schemeClr val="bg1">
                    <a:lumMod val="50000"/>
                  </a:schemeClr>
                </a:solidFill>
                <a:latin typeface="Huawei Sans" panose="020C0503030203020204" pitchFamily="34" charset="0"/>
              </a:rPr>
              <a:t>Обзор IPv6</a:t>
            </a:r>
          </a:p>
          <a:p>
            <a:r>
              <a:rPr lang="ru-RU" dirty="0" smtClean="0">
                <a:solidFill>
                  <a:schemeClr val="bg1">
                    <a:lumMod val="50000"/>
                  </a:schemeClr>
                </a:solidFill>
                <a:latin typeface="Huawei Sans" panose="020C0503030203020204" pitchFamily="34" charset="0"/>
              </a:rPr>
              <a:t>Конфигурация IPv6-адреса</a:t>
            </a:r>
            <a:endParaRPr lang="ru-RU" dirty="0">
              <a:solidFill>
                <a:schemeClr val="bg1">
                  <a:lumMod val="50000"/>
                </a:schemeClr>
              </a:solidFill>
              <a:latin typeface="Huawei Sans" panose="020C0503030203020204" pitchFamily="34" charset="0"/>
            </a:endParaRPr>
          </a:p>
          <a:p>
            <a:r>
              <a:rPr lang="ru-RU" b="1" dirty="0">
                <a:latin typeface="Huawei Sans" panose="020C0503030203020204" pitchFamily="34" charset="0"/>
              </a:rPr>
              <a:t>Примеры </a:t>
            </a:r>
            <a:r>
              <a:rPr lang="ru-RU" b="1" dirty="0" smtClean="0">
                <a:latin typeface="Huawei Sans" panose="020C0503030203020204" pitchFamily="34" charset="0"/>
              </a:rPr>
              <a:t>конфигурации IPv6</a:t>
            </a:r>
            <a:endParaRPr lang="ru-RU" b="1" dirty="0">
              <a:latin typeface="Huawei Sans" panose="020C0503030203020204" pitchFamily="34" charset="0"/>
            </a:endParaRPr>
          </a:p>
        </p:txBody>
      </p:sp>
    </p:spTree>
    <p:extLst>
      <p:ext uri="{BB962C8B-B14F-4D97-AF65-F5344CB8AC3E}">
        <p14:creationId xmlns:p14="http://schemas.microsoft.com/office/powerpoint/2010/main" val="18828711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ru-RU" dirty="0" smtClean="0">
                <a:latin typeface="Huawei Sans" panose="020C0503030203020204" pitchFamily="34" charset="0"/>
              </a:rPr>
              <a:t>Базовые конфигурации IPv6 </a:t>
            </a:r>
            <a:r>
              <a:rPr lang="ru-RU" dirty="0">
                <a:latin typeface="Huawei Sans" panose="020C0503030203020204" pitchFamily="34" charset="0"/>
              </a:rPr>
              <a:t>(1)</a:t>
            </a:r>
          </a:p>
        </p:txBody>
      </p:sp>
      <p:grpSp>
        <p:nvGrpSpPr>
          <p:cNvPr id="19" name="组合 18"/>
          <p:cNvGrpSpPr/>
          <p:nvPr/>
        </p:nvGrpSpPr>
        <p:grpSpPr>
          <a:xfrm>
            <a:off x="527529" y="1365312"/>
            <a:ext cx="11089233" cy="1921287"/>
            <a:chOff x="527529" y="1365312"/>
            <a:chExt cx="11089233" cy="1921287"/>
          </a:xfrm>
        </p:grpSpPr>
        <p:sp>
          <p:nvSpPr>
            <p:cNvPr id="3" name="矩形 2"/>
            <p:cNvSpPr/>
            <p:nvPr/>
          </p:nvSpPr>
          <p:spPr>
            <a:xfrm>
              <a:off x="1008063" y="1797459"/>
              <a:ext cx="10417179" cy="338554"/>
            </a:xfrm>
            <a:prstGeom prst="rect">
              <a:avLst/>
            </a:prstGeom>
            <a:solidFill>
              <a:srgbClr val="F4FBFE"/>
            </a:solidFill>
            <a:ln>
              <a:solidFill>
                <a:srgbClr val="99DFF9"/>
              </a:solidFill>
            </a:ln>
          </p:spPr>
          <p:txBody>
            <a:bodyPr wrap="square">
              <a:noAutofit/>
            </a:bodyPr>
            <a:lstStyle/>
            <a:p>
              <a:pPr fontAlgn="base"/>
              <a:r>
                <a:rPr lang="ru-RU" sz="1400" dirty="0">
                  <a:latin typeface="Huawei Sans" panose="020C0503030203020204" pitchFamily="34" charset="0"/>
                </a:rPr>
                <a:t>[Huawei] </a:t>
              </a:r>
              <a:r>
                <a:rPr lang="ru-RU" sz="1400" b="1" dirty="0">
                  <a:latin typeface="Huawei Sans" panose="020C0503030203020204" pitchFamily="34" charset="0"/>
                </a:rPr>
                <a:t>ipv6</a:t>
              </a:r>
            </a:p>
          </p:txBody>
        </p:sp>
        <p:sp>
          <p:nvSpPr>
            <p:cNvPr id="4" name="矩形 3"/>
            <p:cNvSpPr/>
            <p:nvPr/>
          </p:nvSpPr>
          <p:spPr>
            <a:xfrm>
              <a:off x="527529" y="1365312"/>
              <a:ext cx="11089232" cy="338554"/>
            </a:xfrm>
            <a:prstGeom prst="rect">
              <a:avLst/>
            </a:prstGeom>
          </p:spPr>
          <p:txBody>
            <a:bodyPr wrap="square">
              <a:noAutofit/>
            </a:bodyPr>
            <a:lstStyle/>
            <a:p>
              <a:pPr marL="342900" indent="-342900" fontAlgn="auto">
                <a:buFont typeface="+mj-lt"/>
                <a:buAutoNum type="arabicPeriod"/>
              </a:pPr>
              <a:r>
                <a:rPr lang="ru-RU" sz="1400" dirty="0">
                  <a:latin typeface="Huawei Sans" panose="020C0503030203020204" pitchFamily="34" charset="0"/>
                </a:rPr>
                <a:t>Включите IPv6.</a:t>
              </a:r>
            </a:p>
          </p:txBody>
        </p:sp>
        <p:sp>
          <p:nvSpPr>
            <p:cNvPr id="5" name="矩形 4"/>
            <p:cNvSpPr/>
            <p:nvPr/>
          </p:nvSpPr>
          <p:spPr>
            <a:xfrm>
              <a:off x="1008063" y="2139950"/>
              <a:ext cx="10608699" cy="400110"/>
            </a:xfrm>
            <a:prstGeom prst="rect">
              <a:avLst/>
            </a:prstGeom>
          </p:spPr>
          <p:txBody>
            <a:bodyPr wrap="square">
              <a:noAutofit/>
            </a:bodyPr>
            <a:lstStyle/>
            <a:p>
              <a:pPr fontAlgn="auto">
                <a:lnSpc>
                  <a:spcPts val="2400"/>
                </a:lnSpc>
              </a:pPr>
              <a:r>
                <a:rPr lang="ru-RU" sz="1400" dirty="0">
                  <a:latin typeface="Huawei Sans" panose="020C0503030203020204" pitchFamily="34" charset="0"/>
                </a:rPr>
                <a:t>Включите устройство для отправки и получения одноадресных пакетов IPv6, включая локальные пакеты IPv6.</a:t>
              </a:r>
            </a:p>
          </p:txBody>
        </p:sp>
        <p:sp>
          <p:nvSpPr>
            <p:cNvPr id="9" name="矩形 8"/>
            <p:cNvSpPr/>
            <p:nvPr/>
          </p:nvSpPr>
          <p:spPr>
            <a:xfrm>
              <a:off x="1008064" y="2543997"/>
              <a:ext cx="10417178" cy="338554"/>
            </a:xfrm>
            <a:prstGeom prst="rect">
              <a:avLst/>
            </a:prstGeom>
            <a:solidFill>
              <a:srgbClr val="F4FBFE"/>
            </a:solidFill>
            <a:ln>
              <a:solidFill>
                <a:srgbClr val="99DFF9"/>
              </a:solidFill>
            </a:ln>
          </p:spPr>
          <p:txBody>
            <a:bodyPr wrap="square">
              <a:noAutofit/>
            </a:bodyPr>
            <a:lstStyle/>
            <a:p>
              <a:pPr fontAlgn="base"/>
              <a:r>
                <a:rPr lang="ru-RU" sz="1400" dirty="0">
                  <a:latin typeface="Huawei Sans" panose="020C0503030203020204" pitchFamily="34" charset="0"/>
                </a:rPr>
                <a:t>[Huawei-GigabitEthernet0/0/0] </a:t>
              </a:r>
              <a:r>
                <a:rPr lang="ru-RU" sz="1400" b="1" dirty="0">
                  <a:latin typeface="Huawei Sans" panose="020C0503030203020204" pitchFamily="34" charset="0"/>
                </a:rPr>
                <a:t>ipv6 enable</a:t>
              </a:r>
            </a:p>
          </p:txBody>
        </p:sp>
        <p:sp>
          <p:nvSpPr>
            <p:cNvPr id="10" name="矩形 9"/>
            <p:cNvSpPr/>
            <p:nvPr/>
          </p:nvSpPr>
          <p:spPr>
            <a:xfrm>
              <a:off x="1008062" y="2886489"/>
              <a:ext cx="10608699" cy="400110"/>
            </a:xfrm>
            <a:prstGeom prst="rect">
              <a:avLst/>
            </a:prstGeom>
          </p:spPr>
          <p:txBody>
            <a:bodyPr wrap="square">
              <a:noAutofit/>
            </a:bodyPr>
            <a:lstStyle/>
            <a:p>
              <a:pPr fontAlgn="auto">
                <a:lnSpc>
                  <a:spcPts val="2400"/>
                </a:lnSpc>
              </a:pPr>
              <a:r>
                <a:rPr lang="ru-RU" sz="1400" dirty="0">
                  <a:latin typeface="Huawei Sans" panose="020C0503030203020204" pitchFamily="34" charset="0"/>
                </a:rPr>
                <a:t>Включите IPv6 на интерфейсе в режиме интерфейса</a:t>
              </a:r>
              <a:r>
                <a:rPr lang="ru-RU" sz="1600" dirty="0">
                  <a:latin typeface="Huawei Sans" panose="020C0503030203020204" pitchFamily="34" charset="0"/>
                </a:rPr>
                <a:t>.</a:t>
              </a:r>
            </a:p>
          </p:txBody>
        </p:sp>
      </p:grpSp>
      <p:grpSp>
        <p:nvGrpSpPr>
          <p:cNvPr id="7" name="组合 6"/>
          <p:cNvGrpSpPr/>
          <p:nvPr/>
        </p:nvGrpSpPr>
        <p:grpSpPr>
          <a:xfrm>
            <a:off x="527529" y="3277058"/>
            <a:ext cx="11113087" cy="1545006"/>
            <a:chOff x="527529" y="3342465"/>
            <a:chExt cx="11113087" cy="1545006"/>
          </a:xfrm>
        </p:grpSpPr>
        <p:sp>
          <p:nvSpPr>
            <p:cNvPr id="8" name="矩形 7"/>
            <p:cNvSpPr/>
            <p:nvPr/>
          </p:nvSpPr>
          <p:spPr>
            <a:xfrm>
              <a:off x="1008063" y="3726201"/>
              <a:ext cx="10417178" cy="338554"/>
            </a:xfrm>
            <a:prstGeom prst="rect">
              <a:avLst/>
            </a:prstGeom>
            <a:solidFill>
              <a:srgbClr val="F4FBFE"/>
            </a:solidFill>
            <a:ln>
              <a:solidFill>
                <a:srgbClr val="99DFF9"/>
              </a:solidFill>
            </a:ln>
          </p:spPr>
          <p:txBody>
            <a:bodyPr wrap="square">
              <a:noAutofit/>
            </a:bodyPr>
            <a:lstStyle/>
            <a:p>
              <a:pPr fontAlgn="base"/>
              <a:r>
                <a:rPr lang="ru-RU" sz="1400" dirty="0">
                  <a:latin typeface="Huawei Sans" panose="020C0503030203020204" pitchFamily="34" charset="0"/>
                </a:rPr>
                <a:t>[Huawei-GigabitEthernet0/0/0] </a:t>
              </a:r>
              <a:r>
                <a:rPr lang="ru-RU" sz="1400" b="1" dirty="0">
                  <a:latin typeface="Huawei Sans" panose="020C0503030203020204" pitchFamily="34" charset="0"/>
                </a:rPr>
                <a:t>ipv6 address </a:t>
              </a:r>
              <a:r>
                <a:rPr lang="ru-RU" sz="1400" i="1" dirty="0">
                  <a:latin typeface="Huawei Sans" panose="020C0503030203020204" pitchFamily="34" charset="0"/>
                </a:rPr>
                <a:t>ipv6-address</a:t>
              </a:r>
              <a:r>
                <a:rPr lang="ru-RU" sz="1400" dirty="0">
                  <a:latin typeface="Huawei Sans" panose="020C0503030203020204" pitchFamily="34" charset="0"/>
                </a:rPr>
                <a:t>  </a:t>
              </a:r>
              <a:r>
                <a:rPr lang="ru-RU" sz="1400" b="1" dirty="0">
                  <a:latin typeface="Huawei Sans" panose="020C0503030203020204" pitchFamily="34" charset="0"/>
                </a:rPr>
                <a:t>link-local</a:t>
              </a:r>
            </a:p>
          </p:txBody>
        </p:sp>
        <p:sp>
          <p:nvSpPr>
            <p:cNvPr id="11" name="矩形 10"/>
            <p:cNvSpPr/>
            <p:nvPr/>
          </p:nvSpPr>
          <p:spPr>
            <a:xfrm>
              <a:off x="527529" y="3342465"/>
              <a:ext cx="11089232" cy="338554"/>
            </a:xfrm>
            <a:prstGeom prst="rect">
              <a:avLst/>
            </a:prstGeom>
          </p:spPr>
          <p:txBody>
            <a:bodyPr wrap="square">
              <a:noAutofit/>
            </a:bodyPr>
            <a:lstStyle/>
            <a:p>
              <a:pPr marL="342900" indent="-342900" fontAlgn="auto">
                <a:buFont typeface="+mj-lt"/>
                <a:buAutoNum type="arabicPeriod" startAt="2"/>
              </a:pPr>
              <a:r>
                <a:rPr lang="ru-RU" sz="1400" dirty="0">
                  <a:latin typeface="Huawei Sans" panose="020C0503030203020204" pitchFamily="34" charset="0"/>
                </a:rPr>
                <a:t>Настройте LLA для этого интерфейса.</a:t>
              </a:r>
            </a:p>
          </p:txBody>
        </p:sp>
        <p:sp>
          <p:nvSpPr>
            <p:cNvPr id="12" name="矩形 11"/>
            <p:cNvSpPr/>
            <p:nvPr/>
          </p:nvSpPr>
          <p:spPr>
            <a:xfrm>
              <a:off x="1031917" y="4487361"/>
              <a:ext cx="10608699" cy="400110"/>
            </a:xfrm>
            <a:prstGeom prst="rect">
              <a:avLst/>
            </a:prstGeom>
          </p:spPr>
          <p:txBody>
            <a:bodyPr wrap="square">
              <a:noAutofit/>
            </a:bodyPr>
            <a:lstStyle/>
            <a:p>
              <a:pPr fontAlgn="auto">
                <a:lnSpc>
                  <a:spcPts val="2400"/>
                </a:lnSpc>
              </a:pPr>
              <a:r>
                <a:rPr lang="ru-RU" sz="1400" dirty="0">
                  <a:latin typeface="Huawei Sans" panose="020C0503030203020204" pitchFamily="34" charset="0"/>
                </a:rPr>
                <a:t>Вручную или автоматически настройте LLA для интерфейса в режиме интерфейса.</a:t>
              </a:r>
            </a:p>
          </p:txBody>
        </p:sp>
        <p:sp>
          <p:nvSpPr>
            <p:cNvPr id="13" name="矩形 12"/>
            <p:cNvSpPr/>
            <p:nvPr/>
          </p:nvSpPr>
          <p:spPr>
            <a:xfrm>
              <a:off x="1008064" y="4130986"/>
              <a:ext cx="10417176" cy="338554"/>
            </a:xfrm>
            <a:prstGeom prst="rect">
              <a:avLst/>
            </a:prstGeom>
            <a:solidFill>
              <a:srgbClr val="F4FBFE"/>
            </a:solidFill>
            <a:ln>
              <a:solidFill>
                <a:srgbClr val="99DFF9"/>
              </a:solidFill>
            </a:ln>
          </p:spPr>
          <p:txBody>
            <a:bodyPr wrap="square">
              <a:noAutofit/>
            </a:bodyPr>
            <a:lstStyle/>
            <a:p>
              <a:pPr fontAlgn="base"/>
              <a:r>
                <a:rPr lang="ru-RU" sz="1400" dirty="0">
                  <a:latin typeface="Huawei Sans" panose="020C0503030203020204" pitchFamily="34" charset="0"/>
                </a:rPr>
                <a:t>[Huawei-GigabitEthernet0/0/0] </a:t>
              </a:r>
              <a:r>
                <a:rPr lang="ru-RU" sz="1400" b="1" dirty="0">
                  <a:latin typeface="Huawei Sans" panose="020C0503030203020204" pitchFamily="34" charset="0"/>
                </a:rPr>
                <a:t>ipv6 address auto link-local</a:t>
              </a:r>
            </a:p>
          </p:txBody>
        </p:sp>
      </p:grpSp>
      <p:grpSp>
        <p:nvGrpSpPr>
          <p:cNvPr id="6" name="组合 5"/>
          <p:cNvGrpSpPr/>
          <p:nvPr/>
        </p:nvGrpSpPr>
        <p:grpSpPr>
          <a:xfrm>
            <a:off x="527529" y="4812523"/>
            <a:ext cx="11089232" cy="1473504"/>
            <a:chOff x="527529" y="4812523"/>
            <a:chExt cx="11089232" cy="1473504"/>
          </a:xfrm>
        </p:grpSpPr>
        <p:sp>
          <p:nvSpPr>
            <p:cNvPr id="14" name="矩形 13"/>
            <p:cNvSpPr/>
            <p:nvPr/>
          </p:nvSpPr>
          <p:spPr>
            <a:xfrm>
              <a:off x="984209" y="5197045"/>
              <a:ext cx="10437730" cy="338554"/>
            </a:xfrm>
            <a:prstGeom prst="rect">
              <a:avLst/>
            </a:prstGeom>
            <a:solidFill>
              <a:srgbClr val="F4FBFE"/>
            </a:solidFill>
            <a:ln>
              <a:solidFill>
                <a:srgbClr val="99DFF9"/>
              </a:solidFill>
            </a:ln>
          </p:spPr>
          <p:txBody>
            <a:bodyPr wrap="square">
              <a:noAutofit/>
            </a:bodyPr>
            <a:lstStyle/>
            <a:p>
              <a:pPr fontAlgn="base"/>
              <a:r>
                <a:rPr lang="ru-RU" sz="1400" dirty="0">
                  <a:latin typeface="Huawei Sans" panose="020C0503030203020204" pitchFamily="34" charset="0"/>
                </a:rPr>
                <a:t>[Huawei-GigabitEthernet0/0/0] </a:t>
              </a:r>
              <a:r>
                <a:rPr lang="ru-RU" sz="1400" b="1" dirty="0">
                  <a:latin typeface="Huawei Sans" panose="020C0503030203020204" pitchFamily="34" charset="0"/>
                </a:rPr>
                <a:t>ipv6 address </a:t>
              </a:r>
              <a:r>
                <a:rPr lang="ru-RU" sz="1400" dirty="0">
                  <a:latin typeface="Huawei Sans" panose="020C0503030203020204" pitchFamily="34" charset="0"/>
                </a:rPr>
                <a:t>{ </a:t>
              </a:r>
              <a:r>
                <a:rPr lang="ru-RU" sz="1400" i="1" dirty="0">
                  <a:latin typeface="Huawei Sans" panose="020C0503030203020204" pitchFamily="34" charset="0"/>
                </a:rPr>
                <a:t>ipv6-address</a:t>
              </a:r>
              <a:r>
                <a:rPr lang="ru-RU" sz="1400" dirty="0">
                  <a:latin typeface="Huawei Sans" panose="020C0503030203020204" pitchFamily="34" charset="0"/>
                </a:rPr>
                <a:t> </a:t>
              </a:r>
              <a:r>
                <a:rPr lang="ru-RU" sz="1400" i="1" dirty="0">
                  <a:latin typeface="Huawei Sans" panose="020C0503030203020204" pitchFamily="34" charset="0"/>
                </a:rPr>
                <a:t>prefix-length</a:t>
              </a:r>
              <a:r>
                <a:rPr lang="ru-RU" sz="1400" dirty="0">
                  <a:latin typeface="Huawei Sans" panose="020C0503030203020204" pitchFamily="34" charset="0"/>
                </a:rPr>
                <a:t> | </a:t>
              </a:r>
              <a:r>
                <a:rPr lang="ru-RU" sz="1400" i="1" dirty="0">
                  <a:latin typeface="Huawei Sans" panose="020C0503030203020204" pitchFamily="34" charset="0"/>
                </a:rPr>
                <a:t>ipv6-address</a:t>
              </a:r>
              <a:r>
                <a:rPr lang="ru-RU" sz="1400" dirty="0">
                  <a:latin typeface="Huawei Sans" panose="020C0503030203020204" pitchFamily="34" charset="0"/>
                </a:rPr>
                <a:t>/</a:t>
              </a:r>
              <a:r>
                <a:rPr lang="ru-RU" sz="1400" i="1" dirty="0">
                  <a:latin typeface="Huawei Sans" panose="020C0503030203020204" pitchFamily="34" charset="0"/>
                </a:rPr>
                <a:t>prefix-length</a:t>
              </a:r>
              <a:r>
                <a:rPr lang="ru-RU" sz="1400" dirty="0">
                  <a:latin typeface="Huawei Sans" panose="020C0503030203020204" pitchFamily="34" charset="0"/>
                </a:rPr>
                <a:t> }  </a:t>
              </a:r>
            </a:p>
          </p:txBody>
        </p:sp>
        <p:sp>
          <p:nvSpPr>
            <p:cNvPr id="15" name="矩形 14"/>
            <p:cNvSpPr/>
            <p:nvPr/>
          </p:nvSpPr>
          <p:spPr>
            <a:xfrm>
              <a:off x="527529" y="4812523"/>
              <a:ext cx="11089232" cy="338554"/>
            </a:xfrm>
            <a:prstGeom prst="rect">
              <a:avLst/>
            </a:prstGeom>
          </p:spPr>
          <p:txBody>
            <a:bodyPr wrap="square">
              <a:noAutofit/>
            </a:bodyPr>
            <a:lstStyle/>
            <a:p>
              <a:pPr marL="342900" indent="-342900" fontAlgn="auto">
                <a:buFont typeface="+mj-lt"/>
                <a:buAutoNum type="arabicPeriod" startAt="3"/>
              </a:pPr>
              <a:r>
                <a:rPr lang="ru-RU" sz="1400" dirty="0">
                  <a:latin typeface="Huawei Sans" panose="020C0503030203020204" pitchFamily="34" charset="0"/>
                </a:rPr>
                <a:t>Настройте GUA для этого интерфейса.</a:t>
              </a:r>
            </a:p>
          </p:txBody>
        </p:sp>
        <p:sp>
          <p:nvSpPr>
            <p:cNvPr id="16" name="矩形 15"/>
            <p:cNvSpPr/>
            <p:nvPr/>
          </p:nvSpPr>
          <p:spPr>
            <a:xfrm>
              <a:off x="1008062" y="5885917"/>
              <a:ext cx="10608699" cy="400110"/>
            </a:xfrm>
            <a:prstGeom prst="rect">
              <a:avLst/>
            </a:prstGeom>
          </p:spPr>
          <p:txBody>
            <a:bodyPr wrap="square">
              <a:noAutofit/>
            </a:bodyPr>
            <a:lstStyle/>
            <a:p>
              <a:pPr fontAlgn="auto">
                <a:lnSpc>
                  <a:spcPts val="2400"/>
                </a:lnSpc>
              </a:pPr>
              <a:r>
                <a:rPr lang="ru-RU" sz="1400" dirty="0">
                  <a:latin typeface="Huawei Sans" panose="020C0503030203020204" pitchFamily="34" charset="0"/>
                </a:rPr>
                <a:t>Вручную или автоматически настройте GUA для интерфейса (с отслеживанием состояния или без отслеживания состояния) в режиме интерфейса</a:t>
              </a:r>
              <a:r>
                <a:rPr lang="ru-RU" sz="1600" dirty="0">
                  <a:latin typeface="Huawei Sans" panose="020C0503030203020204" pitchFamily="34" charset="0"/>
                </a:rPr>
                <a:t>.</a:t>
              </a:r>
            </a:p>
          </p:txBody>
        </p:sp>
        <p:sp>
          <p:nvSpPr>
            <p:cNvPr id="17" name="矩形 16"/>
            <p:cNvSpPr/>
            <p:nvPr/>
          </p:nvSpPr>
          <p:spPr>
            <a:xfrm>
              <a:off x="984209" y="5601044"/>
              <a:ext cx="10441030" cy="338554"/>
            </a:xfrm>
            <a:prstGeom prst="rect">
              <a:avLst/>
            </a:prstGeom>
            <a:solidFill>
              <a:srgbClr val="F4FBFE"/>
            </a:solidFill>
            <a:ln>
              <a:solidFill>
                <a:srgbClr val="99DFF9"/>
              </a:solidFill>
            </a:ln>
          </p:spPr>
          <p:txBody>
            <a:bodyPr wrap="square">
              <a:noAutofit/>
            </a:bodyPr>
            <a:lstStyle/>
            <a:p>
              <a:pPr fontAlgn="base"/>
              <a:r>
                <a:rPr lang="ru-RU" sz="1400" dirty="0">
                  <a:latin typeface="Huawei Sans" panose="020C0503030203020204" pitchFamily="34" charset="0"/>
                </a:rPr>
                <a:t>[Huawei-GigabitEthernet0/0/0] </a:t>
              </a:r>
              <a:r>
                <a:rPr lang="ru-RU" sz="1400" b="1" dirty="0">
                  <a:latin typeface="Huawei Sans" panose="020C0503030203020204" pitchFamily="34" charset="0"/>
                </a:rPr>
                <a:t>ipv6 address auto </a:t>
              </a:r>
              <a:r>
                <a:rPr lang="ru-RU" sz="1400" dirty="0">
                  <a:latin typeface="Huawei Sans" panose="020C0503030203020204" pitchFamily="34" charset="0"/>
                </a:rPr>
                <a:t>{ </a:t>
              </a:r>
              <a:r>
                <a:rPr lang="ru-RU" sz="1400" b="1" dirty="0">
                  <a:latin typeface="Huawei Sans" panose="020C0503030203020204" pitchFamily="34" charset="0"/>
                </a:rPr>
                <a:t>global | dhcp </a:t>
              </a:r>
              <a:r>
                <a:rPr lang="ru-RU" sz="1400" dirty="0">
                  <a:latin typeface="Huawei Sans" panose="020C0503030203020204" pitchFamily="34" charset="0"/>
                </a:rPr>
                <a:t>}</a:t>
              </a:r>
            </a:p>
          </p:txBody>
        </p:sp>
      </p:grpSp>
    </p:spTree>
    <p:extLst>
      <p:ext uri="{BB962C8B-B14F-4D97-AF65-F5344CB8AC3E}">
        <p14:creationId xmlns:p14="http://schemas.microsoft.com/office/powerpoint/2010/main" val="861287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ru-RU" dirty="0" smtClean="0">
                <a:latin typeface="Huawei Sans" panose="020C0503030203020204" pitchFamily="34" charset="0"/>
              </a:rPr>
              <a:t>Базовые конфигурации IPv6 </a:t>
            </a:r>
            <a:r>
              <a:rPr lang="ru-RU" dirty="0">
                <a:latin typeface="Huawei Sans" panose="020C0503030203020204" pitchFamily="34" charset="0"/>
              </a:rPr>
              <a:t>(2)</a:t>
            </a:r>
          </a:p>
        </p:txBody>
      </p:sp>
      <p:grpSp>
        <p:nvGrpSpPr>
          <p:cNvPr id="21" name="组合 20"/>
          <p:cNvGrpSpPr/>
          <p:nvPr/>
        </p:nvGrpSpPr>
        <p:grpSpPr>
          <a:xfrm>
            <a:off x="503674" y="2589205"/>
            <a:ext cx="11089232" cy="770701"/>
            <a:chOff x="527529" y="1365312"/>
            <a:chExt cx="11089232" cy="770701"/>
          </a:xfrm>
        </p:grpSpPr>
        <p:sp>
          <p:nvSpPr>
            <p:cNvPr id="3" name="矩形 2"/>
            <p:cNvSpPr/>
            <p:nvPr/>
          </p:nvSpPr>
          <p:spPr>
            <a:xfrm>
              <a:off x="1008063" y="1797459"/>
              <a:ext cx="10441031" cy="338554"/>
            </a:xfrm>
            <a:prstGeom prst="rect">
              <a:avLst/>
            </a:prstGeom>
            <a:solidFill>
              <a:srgbClr val="F4FBFE"/>
            </a:solidFill>
            <a:ln>
              <a:solidFill>
                <a:srgbClr val="99DFF9"/>
              </a:solidFill>
            </a:ln>
          </p:spPr>
          <p:txBody>
            <a:bodyPr wrap="square">
              <a:noAutofit/>
            </a:bodyPr>
            <a:lstStyle/>
            <a:p>
              <a:pPr fontAlgn="base"/>
              <a:r>
                <a:rPr lang="ru-RU" sz="1600" dirty="0">
                  <a:latin typeface="Huawei Sans" panose="020C0503030203020204" pitchFamily="34" charset="0"/>
                </a:rPr>
                <a:t>[Huawei]</a:t>
              </a:r>
              <a:r>
                <a:rPr lang="ru-RU" sz="1600" b="1" dirty="0">
                  <a:latin typeface="Huawei Sans" panose="020C0503030203020204" pitchFamily="34" charset="0"/>
                </a:rPr>
                <a:t> display ipv6 interface</a:t>
              </a:r>
              <a:r>
                <a:rPr lang="ru-RU" sz="1600" dirty="0">
                  <a:latin typeface="Huawei Sans" panose="020C0503030203020204" pitchFamily="34" charset="0"/>
                </a:rPr>
                <a:t> [ </a:t>
              </a:r>
              <a:r>
                <a:rPr lang="ru-RU" sz="1600" i="1" dirty="0">
                  <a:latin typeface="Huawei Sans" panose="020C0503030203020204" pitchFamily="34" charset="0"/>
                </a:rPr>
                <a:t>interface-type interface-number</a:t>
              </a:r>
              <a:r>
                <a:rPr lang="ru-RU" sz="1600" dirty="0">
                  <a:latin typeface="Huawei Sans" panose="020C0503030203020204" pitchFamily="34" charset="0"/>
                </a:rPr>
                <a:t> | </a:t>
              </a:r>
              <a:r>
                <a:rPr lang="ru-RU" sz="1600" b="1" dirty="0">
                  <a:latin typeface="Huawei Sans" panose="020C0503030203020204" pitchFamily="34" charset="0"/>
                </a:rPr>
                <a:t>brief</a:t>
              </a:r>
              <a:r>
                <a:rPr lang="ru-RU" sz="1600" dirty="0">
                  <a:latin typeface="Huawei Sans" panose="020C0503030203020204" pitchFamily="34" charset="0"/>
                </a:rPr>
                <a:t> ] </a:t>
              </a:r>
            </a:p>
          </p:txBody>
        </p:sp>
        <p:sp>
          <p:nvSpPr>
            <p:cNvPr id="4" name="矩形 3"/>
            <p:cNvSpPr/>
            <p:nvPr/>
          </p:nvSpPr>
          <p:spPr>
            <a:xfrm>
              <a:off x="527529" y="1365312"/>
              <a:ext cx="11089232" cy="338554"/>
            </a:xfrm>
            <a:prstGeom prst="rect">
              <a:avLst/>
            </a:prstGeom>
          </p:spPr>
          <p:txBody>
            <a:bodyPr wrap="square">
              <a:noAutofit/>
            </a:bodyPr>
            <a:lstStyle/>
            <a:p>
              <a:pPr marL="342900" indent="-342900" fontAlgn="auto">
                <a:buFont typeface="+mj-lt"/>
                <a:buAutoNum type="arabicPeriod" startAt="5"/>
              </a:pPr>
              <a:r>
                <a:rPr lang="ru-RU" sz="1600" dirty="0">
                  <a:latin typeface="Huawei Sans" panose="020C0503030203020204" pitchFamily="34" charset="0"/>
                </a:rPr>
                <a:t>Выведите информацию IPv6 на интерфейсе.</a:t>
              </a:r>
            </a:p>
          </p:txBody>
        </p:sp>
      </p:grpSp>
      <p:grpSp>
        <p:nvGrpSpPr>
          <p:cNvPr id="20" name="组合 19"/>
          <p:cNvGrpSpPr/>
          <p:nvPr/>
        </p:nvGrpSpPr>
        <p:grpSpPr>
          <a:xfrm>
            <a:off x="503674" y="3537171"/>
            <a:ext cx="11089232" cy="770701"/>
            <a:chOff x="527529" y="3277058"/>
            <a:chExt cx="11089232" cy="770701"/>
          </a:xfrm>
        </p:grpSpPr>
        <p:sp>
          <p:nvSpPr>
            <p:cNvPr id="8" name="矩形 7"/>
            <p:cNvSpPr/>
            <p:nvPr/>
          </p:nvSpPr>
          <p:spPr>
            <a:xfrm>
              <a:off x="1008063" y="3709205"/>
              <a:ext cx="10441031" cy="338554"/>
            </a:xfrm>
            <a:prstGeom prst="rect">
              <a:avLst/>
            </a:prstGeom>
            <a:solidFill>
              <a:srgbClr val="F4FBFE"/>
            </a:solidFill>
            <a:ln>
              <a:solidFill>
                <a:srgbClr val="99DFF9"/>
              </a:solidFill>
            </a:ln>
          </p:spPr>
          <p:txBody>
            <a:bodyPr wrap="square">
              <a:noAutofit/>
            </a:bodyPr>
            <a:lstStyle/>
            <a:p>
              <a:pPr fontAlgn="base"/>
              <a:r>
                <a:rPr lang="ru-RU" sz="1600" dirty="0">
                  <a:latin typeface="Huawei Sans" panose="020C0503030203020204" pitchFamily="34" charset="0"/>
                </a:rPr>
                <a:t>[Huawei] </a:t>
              </a:r>
              <a:r>
                <a:rPr lang="ru-RU" sz="1600" b="1" dirty="0">
                  <a:latin typeface="Huawei Sans" panose="020C0503030203020204" pitchFamily="34" charset="0"/>
                </a:rPr>
                <a:t>display ipv6 neighbors </a:t>
              </a:r>
            </a:p>
          </p:txBody>
        </p:sp>
        <p:sp>
          <p:nvSpPr>
            <p:cNvPr id="11" name="矩形 10"/>
            <p:cNvSpPr/>
            <p:nvPr/>
          </p:nvSpPr>
          <p:spPr>
            <a:xfrm>
              <a:off x="527529" y="3277058"/>
              <a:ext cx="11089232" cy="338554"/>
            </a:xfrm>
            <a:prstGeom prst="rect">
              <a:avLst/>
            </a:prstGeom>
          </p:spPr>
          <p:txBody>
            <a:bodyPr wrap="square">
              <a:noAutofit/>
            </a:bodyPr>
            <a:lstStyle/>
            <a:p>
              <a:pPr marL="342900" indent="-342900" fontAlgn="auto">
                <a:buFont typeface="+mj-lt"/>
                <a:buAutoNum type="arabicPeriod" startAt="6"/>
              </a:pPr>
              <a:r>
                <a:rPr lang="ru-RU" sz="1600" dirty="0">
                  <a:latin typeface="Huawei Sans" panose="020C0503030203020204" pitchFamily="34" charset="0"/>
                </a:rPr>
                <a:t>Выведите информацию записи о соседнем устройстве.</a:t>
              </a:r>
            </a:p>
          </p:txBody>
        </p:sp>
      </p:grpSp>
      <p:grpSp>
        <p:nvGrpSpPr>
          <p:cNvPr id="5" name="组合 4"/>
          <p:cNvGrpSpPr/>
          <p:nvPr/>
        </p:nvGrpSpPr>
        <p:grpSpPr>
          <a:xfrm>
            <a:off x="503674" y="4485137"/>
            <a:ext cx="11089232" cy="1937575"/>
            <a:chOff x="503674" y="4485137"/>
            <a:chExt cx="11089232" cy="1937575"/>
          </a:xfrm>
        </p:grpSpPr>
        <p:sp>
          <p:nvSpPr>
            <p:cNvPr id="14" name="矩形 13"/>
            <p:cNvSpPr/>
            <p:nvPr/>
          </p:nvSpPr>
          <p:spPr>
            <a:xfrm>
              <a:off x="960354" y="5000956"/>
              <a:ext cx="10464886" cy="338554"/>
            </a:xfrm>
            <a:prstGeom prst="rect">
              <a:avLst/>
            </a:prstGeom>
            <a:solidFill>
              <a:srgbClr val="F4FBFE"/>
            </a:solidFill>
            <a:ln>
              <a:solidFill>
                <a:srgbClr val="99DFF9"/>
              </a:solidFill>
            </a:ln>
          </p:spPr>
          <p:txBody>
            <a:bodyPr wrap="square">
              <a:noAutofit/>
            </a:bodyPr>
            <a:lstStyle/>
            <a:p>
              <a:pPr fontAlgn="base"/>
              <a:r>
                <a:rPr lang="ru-RU" sz="1600" dirty="0">
                  <a:latin typeface="Huawei Sans" panose="020C0503030203020204" pitchFamily="34" charset="0"/>
                </a:rPr>
                <a:t>[Huawei-GigabitEthernet0/0/0] </a:t>
              </a:r>
              <a:r>
                <a:rPr lang="ru-RU" sz="1600" b="1" dirty="0">
                  <a:latin typeface="Huawei Sans" panose="020C0503030203020204" pitchFamily="34" charset="0"/>
                </a:rPr>
                <a:t>undo ipv6 nd ra halt</a:t>
              </a:r>
            </a:p>
          </p:txBody>
        </p:sp>
        <p:sp>
          <p:nvSpPr>
            <p:cNvPr id="15" name="矩形 14"/>
            <p:cNvSpPr/>
            <p:nvPr/>
          </p:nvSpPr>
          <p:spPr>
            <a:xfrm>
              <a:off x="503674" y="4485137"/>
              <a:ext cx="11089232" cy="338554"/>
            </a:xfrm>
            <a:prstGeom prst="rect">
              <a:avLst/>
            </a:prstGeom>
          </p:spPr>
          <p:txBody>
            <a:bodyPr wrap="square">
              <a:noAutofit/>
            </a:bodyPr>
            <a:lstStyle/>
            <a:p>
              <a:pPr marL="342900" indent="-342900" fontAlgn="auto">
                <a:buFont typeface="+mj-lt"/>
                <a:buAutoNum type="arabicPeriod" startAt="7"/>
              </a:pPr>
              <a:r>
                <a:rPr lang="ru-RU" sz="1600" dirty="0">
                  <a:latin typeface="Huawei Sans" panose="020C0503030203020204" pitchFamily="34" charset="0"/>
                </a:rPr>
                <a:t>Включите интерфейс для отправки сообщений RA.</a:t>
              </a:r>
            </a:p>
          </p:txBody>
        </p:sp>
        <p:sp>
          <p:nvSpPr>
            <p:cNvPr id="16" name="矩形 15"/>
            <p:cNvSpPr/>
            <p:nvPr/>
          </p:nvSpPr>
          <p:spPr>
            <a:xfrm>
              <a:off x="980630" y="5407049"/>
              <a:ext cx="10608699" cy="1015663"/>
            </a:xfrm>
            <a:prstGeom prst="rect">
              <a:avLst/>
            </a:prstGeom>
          </p:spPr>
          <p:txBody>
            <a:bodyPr wrap="square">
              <a:noAutofit/>
            </a:bodyPr>
            <a:lstStyle/>
            <a:p>
              <a:pPr fontAlgn="auto">
                <a:lnSpc>
                  <a:spcPts val="2400"/>
                </a:lnSpc>
              </a:pPr>
              <a:r>
                <a:rPr lang="ru-RU" sz="1600" dirty="0">
                  <a:latin typeface="Huawei Sans" panose="020C0503030203020204" pitchFamily="34" charset="0"/>
                </a:rPr>
                <a:t>По умолчанию интерфейсы маршрутизатора Huawei не отправляют сообщения ICMPv6 RA. В этой ситуации другие устройства на каналах, подключенных к этим интерфейсам, не могут выполнять SLAAC.</a:t>
              </a:r>
            </a:p>
            <a:p>
              <a:pPr fontAlgn="auto">
                <a:lnSpc>
                  <a:spcPts val="2400"/>
                </a:lnSpc>
              </a:pPr>
              <a:r>
                <a:rPr lang="ru-RU" sz="1600" dirty="0">
                  <a:latin typeface="Huawei Sans" panose="020C0503030203020204" pitchFamily="34" charset="0"/>
                </a:rPr>
                <a:t>Для выполнения SLAAC необходимо вручную включить функцию отправки сообщений RA.</a:t>
              </a:r>
            </a:p>
          </p:txBody>
        </p:sp>
      </p:grpSp>
      <p:grpSp>
        <p:nvGrpSpPr>
          <p:cNvPr id="12" name="组合 11"/>
          <p:cNvGrpSpPr/>
          <p:nvPr/>
        </p:nvGrpSpPr>
        <p:grpSpPr>
          <a:xfrm>
            <a:off x="446088" y="1395018"/>
            <a:ext cx="11089232" cy="1016922"/>
            <a:chOff x="527529" y="1365312"/>
            <a:chExt cx="11089232" cy="1016922"/>
          </a:xfrm>
        </p:grpSpPr>
        <p:sp>
          <p:nvSpPr>
            <p:cNvPr id="13" name="矩形 12"/>
            <p:cNvSpPr/>
            <p:nvPr/>
          </p:nvSpPr>
          <p:spPr>
            <a:xfrm>
              <a:off x="1008064" y="1797459"/>
              <a:ext cx="10498616" cy="584775"/>
            </a:xfrm>
            <a:prstGeom prst="rect">
              <a:avLst/>
            </a:prstGeom>
            <a:solidFill>
              <a:srgbClr val="F4FBFE"/>
            </a:solidFill>
            <a:ln>
              <a:solidFill>
                <a:srgbClr val="99DFF9"/>
              </a:solidFill>
            </a:ln>
          </p:spPr>
          <p:txBody>
            <a:bodyPr wrap="square">
              <a:noAutofit/>
            </a:bodyPr>
            <a:lstStyle/>
            <a:p>
              <a:pPr fontAlgn="base"/>
              <a:r>
                <a:rPr lang="ru-RU" sz="1600" dirty="0">
                  <a:latin typeface="Huawei Sans" panose="020C0503030203020204" pitchFamily="34" charset="0"/>
                </a:rPr>
                <a:t>[Huawei]</a:t>
              </a:r>
              <a:r>
                <a:rPr lang="ru-RU" sz="1600" b="1" dirty="0">
                  <a:latin typeface="Huawei Sans" panose="020C0503030203020204" pitchFamily="34" charset="0"/>
                </a:rPr>
                <a:t> ipv6 route-static</a:t>
              </a:r>
              <a:r>
                <a:rPr lang="ru-RU" sz="1600" dirty="0">
                  <a:latin typeface="Huawei Sans" panose="020C0503030203020204" pitchFamily="34" charset="0"/>
                </a:rPr>
                <a:t> </a:t>
              </a:r>
              <a:r>
                <a:rPr lang="ru-RU" sz="1600" i="1" dirty="0">
                  <a:latin typeface="Huawei Sans" panose="020C0503030203020204" pitchFamily="34" charset="0"/>
                </a:rPr>
                <a:t>dest-ipv6-address</a:t>
              </a:r>
              <a:r>
                <a:rPr lang="ru-RU" sz="1600" dirty="0">
                  <a:latin typeface="Huawei Sans" panose="020C0503030203020204" pitchFamily="34" charset="0"/>
                </a:rPr>
                <a:t> </a:t>
              </a:r>
              <a:r>
                <a:rPr lang="ru-RU" sz="1600" i="1" dirty="0">
                  <a:latin typeface="Huawei Sans" panose="020C0503030203020204" pitchFamily="34" charset="0"/>
                </a:rPr>
                <a:t>prefix-length</a:t>
              </a:r>
              <a:r>
                <a:rPr lang="ru-RU" sz="1600" dirty="0">
                  <a:latin typeface="Huawei Sans" panose="020C0503030203020204" pitchFamily="34" charset="0"/>
                </a:rPr>
                <a:t> { </a:t>
              </a:r>
              <a:r>
                <a:rPr lang="ru-RU" sz="1600" i="1" dirty="0">
                  <a:latin typeface="Huawei Sans" panose="020C0503030203020204" pitchFamily="34" charset="0"/>
                </a:rPr>
                <a:t>interface-type</a:t>
              </a:r>
              <a:r>
                <a:rPr lang="ru-RU" sz="1600" dirty="0">
                  <a:latin typeface="Huawei Sans" panose="020C0503030203020204" pitchFamily="34" charset="0"/>
                </a:rPr>
                <a:t> </a:t>
              </a:r>
              <a:r>
                <a:rPr lang="ru-RU" sz="1600" i="1" dirty="0">
                  <a:latin typeface="Huawei Sans" panose="020C0503030203020204" pitchFamily="34" charset="0"/>
                </a:rPr>
                <a:t>interface-number</a:t>
              </a:r>
              <a:r>
                <a:rPr lang="ru-RU" sz="1600" dirty="0">
                  <a:latin typeface="Huawei Sans" panose="020C0503030203020204" pitchFamily="34" charset="0"/>
                </a:rPr>
                <a:t> [ </a:t>
              </a:r>
              <a:r>
                <a:rPr lang="ru-RU" sz="1600" i="1" dirty="0">
                  <a:latin typeface="Huawei Sans" panose="020C0503030203020204" pitchFamily="34" charset="0"/>
                </a:rPr>
                <a:t>nexthop-ipv6-address</a:t>
              </a:r>
              <a:r>
                <a:rPr lang="ru-RU" sz="1600" dirty="0">
                  <a:latin typeface="Huawei Sans" panose="020C0503030203020204" pitchFamily="34" charset="0"/>
                </a:rPr>
                <a:t> ] | </a:t>
              </a:r>
              <a:r>
                <a:rPr lang="ru-RU" sz="1600" i="1" dirty="0">
                  <a:latin typeface="Huawei Sans" panose="020C0503030203020204" pitchFamily="34" charset="0"/>
                </a:rPr>
                <a:t>nexthop-ipv6-address</a:t>
              </a:r>
              <a:r>
                <a:rPr lang="ru-RU" sz="1600" dirty="0">
                  <a:latin typeface="Huawei Sans" panose="020C0503030203020204" pitchFamily="34" charset="0"/>
                </a:rPr>
                <a:t> } [ </a:t>
              </a:r>
              <a:r>
                <a:rPr lang="ru-RU" sz="1600" b="1" dirty="0">
                  <a:latin typeface="Huawei Sans" panose="020C0503030203020204" pitchFamily="34" charset="0"/>
                </a:rPr>
                <a:t>preference</a:t>
              </a:r>
              <a:r>
                <a:rPr lang="ru-RU" sz="1600" dirty="0">
                  <a:latin typeface="Huawei Sans" panose="020C0503030203020204" pitchFamily="34" charset="0"/>
                </a:rPr>
                <a:t> </a:t>
              </a:r>
              <a:r>
                <a:rPr lang="ru-RU" sz="1600" dirty="0" smtClean="0">
                  <a:latin typeface="Huawei Sans" panose="020C0503030203020204" pitchFamily="34" charset="0"/>
                </a:rPr>
                <a:t>] </a:t>
              </a:r>
              <a:endParaRPr lang="ru-RU" sz="1600" dirty="0">
                <a:latin typeface="Huawei Sans" panose="020C0503030203020204" pitchFamily="34" charset="0"/>
              </a:endParaRPr>
            </a:p>
          </p:txBody>
        </p:sp>
        <p:sp>
          <p:nvSpPr>
            <p:cNvPr id="17" name="矩形 16"/>
            <p:cNvSpPr/>
            <p:nvPr/>
          </p:nvSpPr>
          <p:spPr>
            <a:xfrm>
              <a:off x="527529" y="1365312"/>
              <a:ext cx="11089232" cy="338554"/>
            </a:xfrm>
            <a:prstGeom prst="rect">
              <a:avLst/>
            </a:prstGeom>
          </p:spPr>
          <p:txBody>
            <a:bodyPr wrap="square">
              <a:noAutofit/>
            </a:bodyPr>
            <a:lstStyle/>
            <a:p>
              <a:pPr marL="342900" indent="-342900" fontAlgn="auto">
                <a:buFont typeface="+mj-lt"/>
                <a:buAutoNum type="arabicPeriod" startAt="4"/>
              </a:pPr>
              <a:r>
                <a:rPr lang="ru-RU" sz="1600" dirty="0">
                  <a:latin typeface="Huawei Sans" panose="020C0503030203020204" pitchFamily="34" charset="0"/>
                </a:rPr>
                <a:t>Настройте статический маршрут IPv6.</a:t>
              </a:r>
            </a:p>
          </p:txBody>
        </p:sp>
      </p:grpSp>
    </p:spTree>
    <p:extLst>
      <p:ext uri="{BB962C8B-B14F-4D97-AF65-F5344CB8AC3E}">
        <p14:creationId xmlns:p14="http://schemas.microsoft.com/office/powerpoint/2010/main" val="37317642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799" y="452604"/>
            <a:ext cx="10843943" cy="640800"/>
          </a:xfrm>
        </p:spPr>
        <p:txBody>
          <a:bodyPr/>
          <a:lstStyle/>
          <a:p>
            <a:r>
              <a:rPr lang="ru-RU" sz="3200" dirty="0"/>
              <a:t>Пример: </a:t>
            </a:r>
            <a:r>
              <a:rPr lang="ru-RU" sz="3200" dirty="0" smtClean="0"/>
              <a:t>конфигурация небольшой </a:t>
            </a:r>
            <a:r>
              <a:rPr lang="ru-RU" sz="3200" dirty="0"/>
              <a:t>сети IPv6 (1)</a:t>
            </a:r>
          </a:p>
        </p:txBody>
      </p:sp>
      <p:sp>
        <p:nvSpPr>
          <p:cNvPr id="36" name="文本框 35"/>
          <p:cNvSpPr txBox="1"/>
          <p:nvPr/>
        </p:nvSpPr>
        <p:spPr bwMode="auto">
          <a:xfrm>
            <a:off x="6146175" y="1239603"/>
            <a:ext cx="5649912" cy="109071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600" dirty="0">
                <a:solidFill>
                  <a:srgbClr val="000000"/>
                </a:solidFill>
                <a:latin typeface="Huawei Sans" panose="020C0503030203020204" pitchFamily="34" charset="0"/>
              </a:rPr>
              <a:t>1. Включите IPv6 глобально и на соответствующих интерфейсах R1, R2, R3 и R4, а также включите интерфейсы для автоматической генерации LLA. Ниже в качестве примера используются настройка R1.</a:t>
            </a:r>
          </a:p>
        </p:txBody>
      </p:sp>
      <p:sp>
        <p:nvSpPr>
          <p:cNvPr id="37" name="Rectangle 3"/>
          <p:cNvSpPr/>
          <p:nvPr/>
        </p:nvSpPr>
        <p:spPr>
          <a:xfrm>
            <a:off x="6237573" y="2361248"/>
            <a:ext cx="5184365" cy="1077528"/>
          </a:xfrm>
          <a:prstGeom prst="rect">
            <a:avLst/>
          </a:prstGeom>
          <a:solidFill>
            <a:srgbClr val="F4FBFE"/>
          </a:solidFill>
          <a:ln>
            <a:solidFill>
              <a:srgbClr val="99DFF9"/>
            </a:solidFill>
          </a:ln>
        </p:spPr>
        <p:txBody>
          <a:bodyPr wrap="square" tIns="0" bIns="36000" anchor="ctr" anchorCtr="0">
            <a:noAutofit/>
          </a:bodyPr>
          <a:lstStyle/>
          <a:p>
            <a:pPr fontAlgn="ctr"/>
            <a:r>
              <a:rPr lang="ru-RU" sz="1400" dirty="0">
                <a:latin typeface="Huawei Sans" panose="020C0503030203020204" pitchFamily="34" charset="0"/>
              </a:rPr>
              <a:t>[R1]ipv6 </a:t>
            </a:r>
          </a:p>
          <a:p>
            <a:pPr fontAlgn="ctr"/>
            <a:r>
              <a:rPr lang="ru-RU" sz="1400" dirty="0">
                <a:latin typeface="Huawei Sans" panose="020C0503030203020204" pitchFamily="34" charset="0"/>
              </a:rPr>
              <a:t>[R1]interface GigabitEthernet 0/0/0	</a:t>
            </a:r>
          </a:p>
          <a:p>
            <a:pPr fontAlgn="ctr"/>
            <a:r>
              <a:rPr lang="ru-RU" sz="1400" dirty="0">
                <a:latin typeface="Huawei Sans" panose="020C0503030203020204" pitchFamily="34" charset="0"/>
              </a:rPr>
              <a:t>[R1-GigabitEthernet0/0/0]ipv6 enable</a:t>
            </a:r>
          </a:p>
          <a:p>
            <a:pPr fontAlgn="ctr"/>
            <a:r>
              <a:rPr lang="ru-RU" sz="1400" dirty="0">
                <a:latin typeface="Huawei Sans" panose="020C0503030203020204" pitchFamily="34" charset="0"/>
              </a:rPr>
              <a:t>[R1-GigabitEthernet0/0/0]ipv6 address auto link-local </a:t>
            </a:r>
          </a:p>
        </p:txBody>
      </p:sp>
      <p:sp>
        <p:nvSpPr>
          <p:cNvPr id="38" name="文本框 37"/>
          <p:cNvSpPr txBox="1"/>
          <p:nvPr/>
        </p:nvSpPr>
        <p:spPr bwMode="auto">
          <a:xfrm>
            <a:off x="6146175" y="3507089"/>
            <a:ext cx="5649912" cy="58199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600" dirty="0">
                <a:solidFill>
                  <a:srgbClr val="000000"/>
                </a:solidFill>
                <a:latin typeface="Huawei Sans" panose="020C0503030203020204" pitchFamily="34" charset="0"/>
              </a:rPr>
              <a:t>2. Настройте статический GUA IPv6 на соответствующих интерфейсах R1 и R2.</a:t>
            </a:r>
          </a:p>
        </p:txBody>
      </p:sp>
      <p:sp>
        <p:nvSpPr>
          <p:cNvPr id="39" name="Rectangle 3"/>
          <p:cNvSpPr/>
          <p:nvPr/>
        </p:nvSpPr>
        <p:spPr>
          <a:xfrm>
            <a:off x="6237573" y="4076038"/>
            <a:ext cx="5184365" cy="538765"/>
          </a:xfrm>
          <a:prstGeom prst="rect">
            <a:avLst/>
          </a:prstGeom>
          <a:solidFill>
            <a:srgbClr val="F4FBFE"/>
          </a:solidFill>
          <a:ln>
            <a:solidFill>
              <a:srgbClr val="99DFF9"/>
            </a:solidFill>
          </a:ln>
        </p:spPr>
        <p:txBody>
          <a:bodyPr wrap="square" tIns="0" bIns="36000" anchor="ctr" anchorCtr="0">
            <a:noAutofit/>
          </a:bodyPr>
          <a:lstStyle/>
          <a:p>
            <a:pPr fontAlgn="ctr"/>
            <a:r>
              <a:rPr lang="ru-RU" sz="1400" dirty="0">
                <a:latin typeface="Huawei Sans" panose="020C0503030203020204" pitchFamily="34" charset="0"/>
              </a:rPr>
              <a:t>[R1]interface GigabitEthernet 0/0/0	</a:t>
            </a:r>
          </a:p>
          <a:p>
            <a:pPr fontAlgn="ctr"/>
            <a:r>
              <a:rPr lang="ru-RU" sz="1400" dirty="0">
                <a:latin typeface="Huawei Sans" panose="020C0503030203020204" pitchFamily="34" charset="0"/>
              </a:rPr>
              <a:t>[R1-GigabitEthernet0/0/0]ipv6 address 2001::1 64</a:t>
            </a:r>
          </a:p>
        </p:txBody>
      </p:sp>
      <p:sp>
        <p:nvSpPr>
          <p:cNvPr id="40" name="文本框 39"/>
          <p:cNvSpPr txBox="1"/>
          <p:nvPr/>
        </p:nvSpPr>
        <p:spPr bwMode="ltGray">
          <a:xfrm>
            <a:off x="493522" y="3873813"/>
            <a:ext cx="5487730" cy="2507937"/>
          </a:xfrm>
          <a:prstGeom prst="rect">
            <a:avLst/>
          </a:prstGeom>
          <a:noFill/>
        </p:spPr>
        <p:txBody>
          <a:bodyPr wrap="square" rtlCol="0">
            <a:noAutofit/>
          </a:bodyPr>
          <a:lstStyle/>
          <a:p>
            <a:pPr marL="185738" indent="-185738" fontAlgn="auto">
              <a:spcBef>
                <a:spcPts val="0"/>
              </a:spcBef>
              <a:spcAft>
                <a:spcPts val="600"/>
              </a:spcAft>
              <a:buFont typeface="Arial" panose="020B0604020202020204" pitchFamily="34" charset="0"/>
              <a:buChar char="•"/>
            </a:pPr>
            <a:r>
              <a:rPr lang="ru-RU" sz="1400" dirty="0">
                <a:solidFill>
                  <a:prstClr val="black"/>
                </a:solidFill>
                <a:latin typeface="Huawei Sans" panose="020C0503030203020204" pitchFamily="34" charset="0"/>
              </a:rPr>
              <a:t>Требования к конфигурации</a:t>
            </a:r>
          </a:p>
          <a:p>
            <a:pPr marL="476250" lvl="1" indent="-284163">
              <a:spcAft>
                <a:spcPts val="600"/>
              </a:spcAft>
              <a:buFont typeface="Huawei Sans" panose="020C0503030203020204" pitchFamily="34" charset="0"/>
              <a:buChar char="▫"/>
            </a:pPr>
            <a:r>
              <a:rPr lang="ru-RU" sz="1200" dirty="0">
                <a:solidFill>
                  <a:prstClr val="black"/>
                </a:solidFill>
                <a:latin typeface="Huawei Sans" panose="020C0503030203020204" pitchFamily="34" charset="0"/>
              </a:rPr>
              <a:t>Подключите R1 и R2 через интерфейсы со статическими адресами IPv6.</a:t>
            </a:r>
          </a:p>
          <a:p>
            <a:pPr marL="476250" lvl="1" indent="-284163">
              <a:spcAft>
                <a:spcPts val="600"/>
              </a:spcAft>
              <a:buFont typeface="Huawei Sans" panose="020C0503030203020204" pitchFamily="34" charset="0"/>
              <a:buChar char="▫"/>
            </a:pPr>
            <a:r>
              <a:rPr lang="ru-RU" sz="1200" dirty="0">
                <a:solidFill>
                  <a:schemeClr val="bg1">
                    <a:lumMod val="65000"/>
                  </a:schemeClr>
                </a:solidFill>
                <a:latin typeface="Huawei Sans" panose="020C0503030203020204" pitchFamily="34" charset="0"/>
              </a:rPr>
              <a:t>Настройте R2 как сервер DHCPv6, чтобы назначить GUA для GE 0/0/0 R3.</a:t>
            </a:r>
          </a:p>
          <a:p>
            <a:pPr marL="476250" lvl="1" indent="-284163">
              <a:spcAft>
                <a:spcPts val="600"/>
              </a:spcAft>
              <a:buFont typeface="Huawei Sans" panose="020C0503030203020204" pitchFamily="34" charset="0"/>
              <a:buChar char="▫"/>
            </a:pPr>
            <a:r>
              <a:rPr lang="ru-RU" sz="1200" dirty="0">
                <a:solidFill>
                  <a:schemeClr val="bg1">
                    <a:lumMod val="65000"/>
                  </a:schemeClr>
                </a:solidFill>
                <a:latin typeface="Huawei Sans" panose="020C0503030203020204" pitchFamily="34" charset="0"/>
              </a:rPr>
              <a:t>Включите R2 для отправки сообщений RA и настройте GE 0/0/0 R4 для автоматического выполнения SLAAC на основе сообщений RA, отправленных маршрутизатором R2.</a:t>
            </a:r>
          </a:p>
          <a:p>
            <a:pPr marL="476250" lvl="1" indent="-284163">
              <a:spcAft>
                <a:spcPts val="600"/>
              </a:spcAft>
              <a:buFont typeface="Huawei Sans" panose="020C0503030203020204" pitchFamily="34" charset="0"/>
              <a:buChar char="▫"/>
            </a:pPr>
            <a:r>
              <a:rPr lang="ru-RU" sz="1200" dirty="0">
                <a:solidFill>
                  <a:schemeClr val="bg1">
                    <a:lumMod val="65000"/>
                  </a:schemeClr>
                </a:solidFill>
                <a:latin typeface="Huawei Sans" panose="020C0503030203020204" pitchFamily="34" charset="0"/>
              </a:rPr>
              <a:t>Настройте статические маршруты для реализации взаимного доступа между устройствами.</a:t>
            </a:r>
          </a:p>
        </p:txBody>
      </p:sp>
      <p:grpSp>
        <p:nvGrpSpPr>
          <p:cNvPr id="41" name="组合 40"/>
          <p:cNvGrpSpPr/>
          <p:nvPr/>
        </p:nvGrpSpPr>
        <p:grpSpPr>
          <a:xfrm>
            <a:off x="724256" y="1233488"/>
            <a:ext cx="5170327" cy="2742531"/>
            <a:chOff x="410113" y="1496825"/>
            <a:chExt cx="5170327" cy="2742531"/>
          </a:xfrm>
        </p:grpSpPr>
        <p:sp>
          <p:nvSpPr>
            <p:cNvPr id="42" name="椭圆 41"/>
            <p:cNvSpPr/>
            <p:nvPr/>
          </p:nvSpPr>
          <p:spPr>
            <a:xfrm>
              <a:off x="410113" y="1548345"/>
              <a:ext cx="4902087" cy="2393160"/>
            </a:xfrm>
            <a:prstGeom prst="ellipse">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cxnSp>
          <p:nvCxnSpPr>
            <p:cNvPr id="43" name="直接连接符 42"/>
            <p:cNvCxnSpPr>
              <a:stCxn id="45" idx="3"/>
              <a:endCxn id="50" idx="3"/>
            </p:cNvCxnSpPr>
            <p:nvPr/>
          </p:nvCxnSpPr>
          <p:spPr bwMode="auto">
            <a:xfrm>
              <a:off x="1153037" y="2012467"/>
              <a:ext cx="2251777" cy="78134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4" name="矩形 43"/>
            <p:cNvSpPr/>
            <p:nvPr/>
          </p:nvSpPr>
          <p:spPr>
            <a:xfrm>
              <a:off x="1279798" y="1682487"/>
              <a:ext cx="2268501" cy="269689"/>
            </a:xfrm>
            <a:prstGeom prst="rect">
              <a:avLst/>
            </a:prstGeom>
          </p:spPr>
          <p:txBody>
            <a:bodyPr wrap="square">
              <a:noAutofit/>
            </a:bodyPr>
            <a:lstStyle/>
            <a:p>
              <a:r>
                <a:rPr lang="ru-RU" sz="1200" dirty="0">
                  <a:latin typeface="Huawei Sans" panose="020C0503030203020204" pitchFamily="34" charset="0"/>
                </a:rPr>
                <a:t>GE 0/0/0</a:t>
              </a:r>
            </a:p>
            <a:p>
              <a:r>
                <a:rPr lang="ru-RU" sz="1200" dirty="0">
                  <a:latin typeface="Huawei Sans" panose="020C0503030203020204" pitchFamily="34" charset="0"/>
                </a:rPr>
                <a:t>С использованием DHCPv6</a:t>
              </a:r>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1742467"/>
              <a:ext cx="658537" cy="540000"/>
            </a:xfrm>
            <a:prstGeom prst="rect">
              <a:avLst/>
            </a:prstGeom>
          </p:spPr>
        </p:pic>
        <p:sp>
          <p:nvSpPr>
            <p:cNvPr id="46" name="矩形 45"/>
            <p:cNvSpPr/>
            <p:nvPr/>
          </p:nvSpPr>
          <p:spPr>
            <a:xfrm>
              <a:off x="4963139" y="3083606"/>
              <a:ext cx="576064" cy="307777"/>
            </a:xfrm>
            <a:prstGeom prst="rect">
              <a:avLst/>
            </a:prstGeom>
          </p:spPr>
          <p:txBody>
            <a:bodyPr wrap="square">
              <a:noAutofit/>
            </a:bodyPr>
            <a:lstStyle/>
            <a:p>
              <a:pPr algn="ctr"/>
              <a:r>
                <a:rPr lang="ru-RU" sz="1400" dirty="0">
                  <a:latin typeface="Huawei Sans" panose="020C0503030203020204" pitchFamily="34" charset="0"/>
                </a:rPr>
                <a:t>R1</a:t>
              </a: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3273799"/>
              <a:ext cx="658537" cy="540000"/>
            </a:xfrm>
            <a:prstGeom prst="rect">
              <a:avLst/>
            </a:prstGeom>
          </p:spPr>
        </p:pic>
        <p:sp>
          <p:nvSpPr>
            <p:cNvPr id="48" name="矩形 47"/>
            <p:cNvSpPr/>
            <p:nvPr/>
          </p:nvSpPr>
          <p:spPr>
            <a:xfrm>
              <a:off x="535736" y="3777855"/>
              <a:ext cx="576064" cy="307777"/>
            </a:xfrm>
            <a:prstGeom prst="rect">
              <a:avLst/>
            </a:prstGeom>
          </p:spPr>
          <p:txBody>
            <a:bodyPr wrap="square">
              <a:noAutofit/>
            </a:bodyPr>
            <a:lstStyle/>
            <a:p>
              <a:pPr algn="ctr"/>
              <a:r>
                <a:rPr lang="ru-RU" sz="1400" dirty="0">
                  <a:latin typeface="Huawei Sans" panose="020C0503030203020204" pitchFamily="34" charset="0"/>
                </a:rPr>
                <a:t>R4</a:t>
              </a:r>
            </a:p>
          </p:txBody>
        </p:sp>
        <p:cxnSp>
          <p:nvCxnSpPr>
            <p:cNvPr id="49" name="直接连接符 48"/>
            <p:cNvCxnSpPr>
              <a:stCxn id="47" idx="3"/>
              <a:endCxn id="50" idx="3"/>
            </p:cNvCxnSpPr>
            <p:nvPr/>
          </p:nvCxnSpPr>
          <p:spPr bwMode="auto">
            <a:xfrm flipV="1">
              <a:off x="1153037" y="2793807"/>
              <a:ext cx="2251777" cy="749992"/>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6277" y="2523807"/>
              <a:ext cx="658537" cy="540000"/>
            </a:xfrm>
            <a:prstGeom prst="rect">
              <a:avLst/>
            </a:prstGeom>
          </p:spPr>
        </p:pic>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1903" y="2548280"/>
              <a:ext cx="658537" cy="540000"/>
            </a:xfrm>
            <a:prstGeom prst="rect">
              <a:avLst/>
            </a:prstGeom>
          </p:spPr>
        </p:pic>
        <p:cxnSp>
          <p:nvCxnSpPr>
            <p:cNvPr id="52" name="直接连接符 51"/>
            <p:cNvCxnSpPr>
              <a:stCxn id="50" idx="3"/>
              <a:endCxn id="51" idx="1"/>
            </p:cNvCxnSpPr>
            <p:nvPr/>
          </p:nvCxnSpPr>
          <p:spPr bwMode="auto">
            <a:xfrm>
              <a:off x="3404814" y="2793807"/>
              <a:ext cx="1517089" cy="24473"/>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3" name="矩形 52"/>
            <p:cNvSpPr/>
            <p:nvPr/>
          </p:nvSpPr>
          <p:spPr>
            <a:xfrm>
              <a:off x="2285093" y="2664391"/>
              <a:ext cx="576064" cy="307777"/>
            </a:xfrm>
            <a:prstGeom prst="rect">
              <a:avLst/>
            </a:prstGeom>
          </p:spPr>
          <p:txBody>
            <a:bodyPr wrap="square">
              <a:noAutofit/>
            </a:bodyPr>
            <a:lstStyle/>
            <a:p>
              <a:pPr algn="ctr"/>
              <a:r>
                <a:rPr lang="ru-RU" sz="1400" dirty="0">
                  <a:latin typeface="Huawei Sans" panose="020C0503030203020204" pitchFamily="34" charset="0"/>
                </a:rPr>
                <a:t>R2</a:t>
              </a:r>
            </a:p>
          </p:txBody>
        </p:sp>
        <p:sp>
          <p:nvSpPr>
            <p:cNvPr id="54" name="矩形 53"/>
            <p:cNvSpPr/>
            <p:nvPr/>
          </p:nvSpPr>
          <p:spPr>
            <a:xfrm>
              <a:off x="535736" y="1496825"/>
              <a:ext cx="576064" cy="307777"/>
            </a:xfrm>
            <a:prstGeom prst="rect">
              <a:avLst/>
            </a:prstGeom>
          </p:spPr>
          <p:txBody>
            <a:bodyPr wrap="square">
              <a:noAutofit/>
            </a:bodyPr>
            <a:lstStyle/>
            <a:p>
              <a:pPr algn="ctr"/>
              <a:r>
                <a:rPr lang="ru-RU" sz="1400" dirty="0">
                  <a:latin typeface="Huawei Sans" panose="020C0503030203020204" pitchFamily="34" charset="0"/>
                </a:rPr>
                <a:t>R3</a:t>
              </a:r>
            </a:p>
          </p:txBody>
        </p:sp>
        <p:sp>
          <p:nvSpPr>
            <p:cNvPr id="55" name="矩形 54"/>
            <p:cNvSpPr/>
            <p:nvPr/>
          </p:nvSpPr>
          <p:spPr>
            <a:xfrm>
              <a:off x="1122567" y="3480164"/>
              <a:ext cx="1041202" cy="385154"/>
            </a:xfrm>
            <a:prstGeom prst="rect">
              <a:avLst/>
            </a:prstGeom>
          </p:spPr>
          <p:txBody>
            <a:bodyPr wrap="square">
              <a:noAutofit/>
            </a:bodyPr>
            <a:lstStyle/>
            <a:p>
              <a:r>
                <a:rPr lang="ru-RU" sz="1200" dirty="0">
                  <a:latin typeface="Huawei Sans" panose="020C0503030203020204" pitchFamily="34" charset="0"/>
                </a:rPr>
                <a:t>GE 0/0/0</a:t>
              </a:r>
            </a:p>
            <a:p>
              <a:r>
                <a:rPr lang="ru-RU" sz="1200" dirty="0">
                  <a:latin typeface="Huawei Sans" panose="020C0503030203020204" pitchFamily="34" charset="0"/>
                </a:rPr>
                <a:t>SLAAC</a:t>
              </a:r>
            </a:p>
          </p:txBody>
        </p:sp>
        <p:sp>
          <p:nvSpPr>
            <p:cNvPr id="56" name="矩形 55"/>
            <p:cNvSpPr/>
            <p:nvPr/>
          </p:nvSpPr>
          <p:spPr>
            <a:xfrm>
              <a:off x="2499571" y="2079062"/>
              <a:ext cx="1048728" cy="461665"/>
            </a:xfrm>
            <a:prstGeom prst="rect">
              <a:avLst/>
            </a:prstGeom>
          </p:spPr>
          <p:txBody>
            <a:bodyPr wrap="square">
              <a:noAutofit/>
            </a:bodyPr>
            <a:lstStyle/>
            <a:p>
              <a:pPr algn="ctr"/>
              <a:r>
                <a:rPr lang="ru-RU" sz="1200" dirty="0">
                  <a:latin typeface="Huawei Sans" panose="020C0503030203020204" pitchFamily="34" charset="0"/>
                </a:rPr>
                <a:t>2002::1/64</a:t>
              </a:r>
            </a:p>
            <a:p>
              <a:pPr algn="ctr"/>
              <a:r>
                <a:rPr lang="ru-RU" sz="1200" dirty="0">
                  <a:latin typeface="Huawei Sans" panose="020C0503030203020204" pitchFamily="34" charset="0"/>
                </a:rPr>
                <a:t>GE 0/0/0</a:t>
              </a:r>
            </a:p>
          </p:txBody>
        </p:sp>
        <p:sp>
          <p:nvSpPr>
            <p:cNvPr id="57" name="矩形 56"/>
            <p:cNvSpPr/>
            <p:nvPr/>
          </p:nvSpPr>
          <p:spPr>
            <a:xfrm>
              <a:off x="2422864" y="3045977"/>
              <a:ext cx="1023186" cy="461665"/>
            </a:xfrm>
            <a:prstGeom prst="rect">
              <a:avLst/>
            </a:prstGeom>
          </p:spPr>
          <p:txBody>
            <a:bodyPr wrap="square">
              <a:noAutofit/>
            </a:bodyPr>
            <a:lstStyle/>
            <a:p>
              <a:pPr algn="ctr"/>
              <a:r>
                <a:rPr lang="ru-RU" sz="1200" dirty="0">
                  <a:latin typeface="Huawei Sans" panose="020C0503030203020204" pitchFamily="34" charset="0"/>
                </a:rPr>
                <a:t>GE 0/0/1</a:t>
              </a:r>
            </a:p>
            <a:p>
              <a:pPr algn="ctr"/>
              <a:r>
                <a:rPr lang="ru-RU" sz="1200" dirty="0">
                  <a:latin typeface="Huawei Sans" panose="020C0503030203020204" pitchFamily="34" charset="0"/>
                </a:rPr>
                <a:t>2003::1/64</a:t>
              </a:r>
            </a:p>
          </p:txBody>
        </p:sp>
        <p:sp>
          <p:nvSpPr>
            <p:cNvPr id="58" name="矩形 57"/>
            <p:cNvSpPr/>
            <p:nvPr/>
          </p:nvSpPr>
          <p:spPr>
            <a:xfrm>
              <a:off x="3309420" y="2581428"/>
              <a:ext cx="923227" cy="461665"/>
            </a:xfrm>
            <a:prstGeom prst="rect">
              <a:avLst/>
            </a:prstGeom>
          </p:spPr>
          <p:txBody>
            <a:bodyPr wrap="square">
              <a:noAutofit/>
            </a:bodyPr>
            <a:lstStyle/>
            <a:p>
              <a:pPr algn="ctr"/>
              <a:r>
                <a:rPr lang="ru-RU" sz="1200" dirty="0">
                  <a:latin typeface="Huawei Sans" panose="020C0503030203020204" pitchFamily="34" charset="0"/>
                </a:rPr>
                <a:t>GE 1/0/0</a:t>
              </a:r>
            </a:p>
            <a:p>
              <a:pPr algn="ctr"/>
              <a:r>
                <a:rPr lang="ru-RU" sz="1200" dirty="0">
                  <a:latin typeface="Huawei Sans" panose="020C0503030203020204" pitchFamily="34" charset="0"/>
                </a:rPr>
                <a:t>2001::2/64</a:t>
              </a:r>
            </a:p>
          </p:txBody>
        </p:sp>
        <p:sp>
          <p:nvSpPr>
            <p:cNvPr id="59" name="矩形 58"/>
            <p:cNvSpPr/>
            <p:nvPr/>
          </p:nvSpPr>
          <p:spPr>
            <a:xfrm>
              <a:off x="4077988" y="2828148"/>
              <a:ext cx="1079552" cy="461665"/>
            </a:xfrm>
            <a:prstGeom prst="rect">
              <a:avLst/>
            </a:prstGeom>
          </p:spPr>
          <p:txBody>
            <a:bodyPr wrap="square">
              <a:noAutofit/>
            </a:bodyPr>
            <a:lstStyle/>
            <a:p>
              <a:pPr algn="ctr"/>
              <a:r>
                <a:rPr lang="ru-RU" sz="1200" dirty="0">
                  <a:latin typeface="Huawei Sans" panose="020C0503030203020204" pitchFamily="34" charset="0"/>
                </a:rPr>
                <a:t>GE 0/0/0</a:t>
              </a:r>
            </a:p>
            <a:p>
              <a:pPr algn="ctr"/>
              <a:r>
                <a:rPr lang="ru-RU" sz="1200" dirty="0">
                  <a:latin typeface="Huawei Sans" panose="020C0503030203020204" pitchFamily="34" charset="0"/>
                </a:rPr>
                <a:t>2001::1/64</a:t>
              </a:r>
            </a:p>
          </p:txBody>
        </p:sp>
        <p:sp>
          <p:nvSpPr>
            <p:cNvPr id="60" name="文本框 59"/>
            <p:cNvSpPr txBox="1"/>
            <p:nvPr/>
          </p:nvSpPr>
          <p:spPr bwMode="auto">
            <a:xfrm>
              <a:off x="2432008" y="3873698"/>
              <a:ext cx="1552695"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latin typeface="Huawei Sans" panose="020C0503030203020204" pitchFamily="34" charset="0"/>
                </a:rPr>
                <a:t>Сеть IPv6</a:t>
              </a:r>
            </a:p>
          </p:txBody>
        </p:sp>
      </p:grpSp>
      <p:sp>
        <p:nvSpPr>
          <p:cNvPr id="28" name="Rectangle 3"/>
          <p:cNvSpPr/>
          <p:nvPr/>
        </p:nvSpPr>
        <p:spPr>
          <a:xfrm>
            <a:off x="6237573" y="4726037"/>
            <a:ext cx="5184365" cy="1556207"/>
          </a:xfrm>
          <a:prstGeom prst="rect">
            <a:avLst/>
          </a:prstGeom>
          <a:solidFill>
            <a:srgbClr val="F4FBFE"/>
          </a:solidFill>
          <a:ln>
            <a:solidFill>
              <a:srgbClr val="99DFF9"/>
            </a:solidFill>
          </a:ln>
        </p:spPr>
        <p:txBody>
          <a:bodyPr wrap="square" tIns="0" bIns="36000" anchor="ctr" anchorCtr="0">
            <a:noAutofit/>
          </a:bodyPr>
          <a:lstStyle/>
          <a:p>
            <a:pPr fontAlgn="ctr"/>
            <a:r>
              <a:rPr lang="ru-RU" sz="1400" dirty="0">
                <a:latin typeface="Huawei Sans" panose="020C0503030203020204" pitchFamily="34" charset="0"/>
              </a:rPr>
              <a:t>[R2]interface GigabitEthernet 1/0/0</a:t>
            </a:r>
          </a:p>
          <a:p>
            <a:pPr fontAlgn="ctr"/>
            <a:r>
              <a:rPr lang="ru-RU" sz="1400" dirty="0">
                <a:latin typeface="Huawei Sans" panose="020C0503030203020204" pitchFamily="34" charset="0"/>
              </a:rPr>
              <a:t>[R2-GigabitEthernet1/0/0]ipv6 address 2001::2 64</a:t>
            </a:r>
          </a:p>
          <a:p>
            <a:pPr fontAlgn="ctr"/>
            <a:r>
              <a:rPr lang="ru-RU" sz="1400" dirty="0">
                <a:latin typeface="Huawei Sans" panose="020C0503030203020204" pitchFamily="34" charset="0"/>
              </a:rPr>
              <a:t>[R2-GigabitEthernet1/0/0]interface GigabitEthernet 0/0/0</a:t>
            </a:r>
          </a:p>
          <a:p>
            <a:pPr fontAlgn="ctr"/>
            <a:r>
              <a:rPr lang="ru-RU" sz="1400" dirty="0">
                <a:latin typeface="Huawei Sans" panose="020C0503030203020204" pitchFamily="34" charset="0"/>
              </a:rPr>
              <a:t>[R2-GigabitEthernet0/0/0]ipv6 address 2002::1 64</a:t>
            </a:r>
          </a:p>
          <a:p>
            <a:pPr fontAlgn="ctr"/>
            <a:r>
              <a:rPr lang="ru-RU" sz="1400" dirty="0">
                <a:latin typeface="Huawei Sans" panose="020C0503030203020204" pitchFamily="34" charset="0"/>
              </a:rPr>
              <a:t>[R2-GigabitEthernet0/0/0]interface GigabitEthernet 0/0/1</a:t>
            </a:r>
          </a:p>
          <a:p>
            <a:pPr fontAlgn="ctr"/>
            <a:r>
              <a:rPr lang="ru-RU" sz="1400" dirty="0">
                <a:latin typeface="Huawei Sans" panose="020C0503030203020204" pitchFamily="34" charset="0"/>
              </a:rPr>
              <a:t>[R2-GigabitEthernet0/0/1]ipv6 address 2003::1 64</a:t>
            </a:r>
          </a:p>
        </p:txBody>
      </p:sp>
    </p:spTree>
    <p:extLst>
      <p:ext uri="{BB962C8B-B14F-4D97-AF65-F5344CB8AC3E}">
        <p14:creationId xmlns:p14="http://schemas.microsoft.com/office/powerpoint/2010/main" val="23571888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52604"/>
            <a:ext cx="10446946" cy="640800"/>
          </a:xfrm>
        </p:spPr>
        <p:txBody>
          <a:bodyPr/>
          <a:lstStyle/>
          <a:p>
            <a:r>
              <a:rPr lang="ru-RU" sz="3200" dirty="0"/>
              <a:t>Пример: </a:t>
            </a:r>
            <a:r>
              <a:rPr lang="ru-RU" sz="3200" dirty="0" smtClean="0"/>
              <a:t>конфигурация небольшой </a:t>
            </a:r>
            <a:r>
              <a:rPr lang="ru-RU" sz="3200" dirty="0"/>
              <a:t>сети IPv6 (2)</a:t>
            </a:r>
          </a:p>
        </p:txBody>
      </p:sp>
      <p:sp>
        <p:nvSpPr>
          <p:cNvPr id="36" name="文本框 35"/>
          <p:cNvSpPr txBox="1"/>
          <p:nvPr/>
        </p:nvSpPr>
        <p:spPr bwMode="auto">
          <a:xfrm>
            <a:off x="6087527" y="1384091"/>
            <a:ext cx="5649912"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lang="ru-RU" sz="1600" dirty="0">
                <a:solidFill>
                  <a:srgbClr val="000000"/>
                </a:solidFill>
                <a:latin typeface="Huawei Sans" panose="020C0503030203020204" pitchFamily="34" charset="0"/>
              </a:rPr>
              <a:t>3. Настройте R2 как сервер DHCPv6. Настройте соответствующий интерфейс R3 для получения GUA с помощью DHCPv6.</a:t>
            </a:r>
          </a:p>
        </p:txBody>
      </p:sp>
      <p:sp>
        <p:nvSpPr>
          <p:cNvPr id="37" name="Rectangle 3"/>
          <p:cNvSpPr/>
          <p:nvPr/>
        </p:nvSpPr>
        <p:spPr>
          <a:xfrm>
            <a:off x="6181013" y="2168280"/>
            <a:ext cx="5244225" cy="1761408"/>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lang="ru-RU" sz="1400" dirty="0">
                <a:latin typeface="Huawei Sans" panose="020C0503030203020204" pitchFamily="34" charset="0"/>
              </a:rPr>
              <a:t>[R2]dhcp enable </a:t>
            </a:r>
          </a:p>
          <a:p>
            <a:pPr fontAlgn="ctr">
              <a:lnSpc>
                <a:spcPts val="2400"/>
              </a:lnSpc>
            </a:pPr>
            <a:r>
              <a:rPr lang="ru-RU" sz="1400" dirty="0">
                <a:latin typeface="Huawei Sans" panose="020C0503030203020204" pitchFamily="34" charset="0"/>
              </a:rPr>
              <a:t>[R2]dhcpv6 pool pool1 </a:t>
            </a:r>
          </a:p>
          <a:p>
            <a:pPr fontAlgn="ctr">
              <a:lnSpc>
                <a:spcPts val="2400"/>
              </a:lnSpc>
            </a:pPr>
            <a:r>
              <a:rPr lang="ru-RU" sz="1400" dirty="0">
                <a:latin typeface="Huawei Sans" panose="020C0503030203020204" pitchFamily="34" charset="0"/>
              </a:rPr>
              <a:t>[R2-dhcpv6-pool-pool1]address prefix 2002::/64</a:t>
            </a:r>
          </a:p>
          <a:p>
            <a:pPr fontAlgn="ctr">
              <a:lnSpc>
                <a:spcPts val="2400"/>
              </a:lnSpc>
            </a:pPr>
            <a:r>
              <a:rPr lang="ru-RU" sz="1400" dirty="0">
                <a:latin typeface="Huawei Sans" panose="020C0503030203020204" pitchFamily="34" charset="0"/>
              </a:rPr>
              <a:t>[R2]interface GigabitEthernet 0/0/0	</a:t>
            </a:r>
          </a:p>
          <a:p>
            <a:pPr fontAlgn="ctr">
              <a:lnSpc>
                <a:spcPts val="2400"/>
              </a:lnSpc>
            </a:pPr>
            <a:r>
              <a:rPr lang="ru-RU" sz="1400" dirty="0">
                <a:latin typeface="Huawei Sans" panose="020C0503030203020204" pitchFamily="34" charset="0"/>
              </a:rPr>
              <a:t>[R2-GigabitEthernet0/0/0]dhcpv6 server pool1</a:t>
            </a:r>
          </a:p>
        </p:txBody>
      </p:sp>
      <p:sp>
        <p:nvSpPr>
          <p:cNvPr id="28" name="Rectangle 3"/>
          <p:cNvSpPr/>
          <p:nvPr/>
        </p:nvSpPr>
        <p:spPr>
          <a:xfrm>
            <a:off x="6181013" y="4047020"/>
            <a:ext cx="5244225" cy="1055649"/>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lang="ru-RU" sz="1400" dirty="0">
                <a:latin typeface="Huawei Sans" panose="020C0503030203020204" pitchFamily="34" charset="0"/>
              </a:rPr>
              <a:t>[R3]dhcp enable </a:t>
            </a:r>
          </a:p>
          <a:p>
            <a:pPr fontAlgn="ctr">
              <a:lnSpc>
                <a:spcPts val="2400"/>
              </a:lnSpc>
            </a:pPr>
            <a:r>
              <a:rPr lang="ru-RU" sz="1400" dirty="0">
                <a:latin typeface="Huawei Sans" panose="020C0503030203020204" pitchFamily="34" charset="0"/>
              </a:rPr>
              <a:t>[R3]interface GigabitEthernet 0/0/0</a:t>
            </a:r>
          </a:p>
          <a:p>
            <a:pPr fontAlgn="ctr">
              <a:lnSpc>
                <a:spcPts val="2400"/>
              </a:lnSpc>
            </a:pPr>
            <a:r>
              <a:rPr lang="ru-RU" sz="1400" dirty="0">
                <a:latin typeface="Huawei Sans" panose="020C0503030203020204" pitchFamily="34" charset="0"/>
              </a:rPr>
              <a:t>[R3-GigabitEthernet0/0/0]ipv6 address auto dhcp</a:t>
            </a:r>
          </a:p>
        </p:txBody>
      </p:sp>
      <p:grpSp>
        <p:nvGrpSpPr>
          <p:cNvPr id="31" name="组合 30"/>
          <p:cNvGrpSpPr/>
          <p:nvPr/>
        </p:nvGrpSpPr>
        <p:grpSpPr>
          <a:xfrm>
            <a:off x="724256" y="1233488"/>
            <a:ext cx="5170327" cy="2742531"/>
            <a:chOff x="410113" y="1496825"/>
            <a:chExt cx="5170327" cy="2742531"/>
          </a:xfrm>
        </p:grpSpPr>
        <p:sp>
          <p:nvSpPr>
            <p:cNvPr id="32" name="椭圆 31"/>
            <p:cNvSpPr/>
            <p:nvPr/>
          </p:nvSpPr>
          <p:spPr>
            <a:xfrm>
              <a:off x="410113" y="1548345"/>
              <a:ext cx="4902087" cy="2393160"/>
            </a:xfrm>
            <a:prstGeom prst="ellipse">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cxnSp>
          <p:nvCxnSpPr>
            <p:cNvPr id="33" name="直接连接符 32"/>
            <p:cNvCxnSpPr>
              <a:stCxn id="39" idx="3"/>
              <a:endCxn id="44" idx="3"/>
            </p:cNvCxnSpPr>
            <p:nvPr/>
          </p:nvCxnSpPr>
          <p:spPr bwMode="auto">
            <a:xfrm>
              <a:off x="1153037" y="2012467"/>
              <a:ext cx="2251777" cy="78134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8" name="矩形 37"/>
            <p:cNvSpPr/>
            <p:nvPr/>
          </p:nvSpPr>
          <p:spPr>
            <a:xfrm>
              <a:off x="1279798" y="1682486"/>
              <a:ext cx="2238518" cy="347663"/>
            </a:xfrm>
            <a:prstGeom prst="rect">
              <a:avLst/>
            </a:prstGeom>
          </p:spPr>
          <p:txBody>
            <a:bodyPr wrap="square">
              <a:noAutofit/>
            </a:bodyPr>
            <a:lstStyle/>
            <a:p>
              <a:r>
                <a:rPr lang="ru-RU" sz="1200" dirty="0">
                  <a:latin typeface="Huawei Sans" panose="020C0503030203020204" pitchFamily="34" charset="0"/>
                </a:rPr>
                <a:t>GE 0/0/0</a:t>
              </a:r>
            </a:p>
            <a:p>
              <a:r>
                <a:rPr lang="ru-RU" sz="1200" dirty="0">
                  <a:latin typeface="Huawei Sans" panose="020C0503030203020204" pitchFamily="34" charset="0"/>
                </a:rPr>
                <a:t>С использованием DHCPv6</a:t>
              </a: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1742467"/>
              <a:ext cx="658537" cy="540000"/>
            </a:xfrm>
            <a:prstGeom prst="rect">
              <a:avLst/>
            </a:prstGeom>
          </p:spPr>
        </p:pic>
        <p:sp>
          <p:nvSpPr>
            <p:cNvPr id="40" name="矩形 39"/>
            <p:cNvSpPr/>
            <p:nvPr/>
          </p:nvSpPr>
          <p:spPr>
            <a:xfrm>
              <a:off x="4963139" y="3083606"/>
              <a:ext cx="576064" cy="307777"/>
            </a:xfrm>
            <a:prstGeom prst="rect">
              <a:avLst/>
            </a:prstGeom>
          </p:spPr>
          <p:txBody>
            <a:bodyPr wrap="square">
              <a:noAutofit/>
            </a:bodyPr>
            <a:lstStyle/>
            <a:p>
              <a:pPr algn="ctr"/>
              <a:r>
                <a:rPr lang="ru-RU" sz="1400" dirty="0">
                  <a:latin typeface="Huawei Sans" panose="020C0503030203020204" pitchFamily="34" charset="0"/>
                </a:rPr>
                <a:t>R1</a:t>
              </a:r>
            </a:p>
          </p:txBody>
        </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3273799"/>
              <a:ext cx="658537" cy="540000"/>
            </a:xfrm>
            <a:prstGeom prst="rect">
              <a:avLst/>
            </a:prstGeom>
          </p:spPr>
        </p:pic>
        <p:sp>
          <p:nvSpPr>
            <p:cNvPr id="42" name="矩形 41"/>
            <p:cNvSpPr/>
            <p:nvPr/>
          </p:nvSpPr>
          <p:spPr>
            <a:xfrm>
              <a:off x="535736" y="3777855"/>
              <a:ext cx="576064" cy="307777"/>
            </a:xfrm>
            <a:prstGeom prst="rect">
              <a:avLst/>
            </a:prstGeom>
          </p:spPr>
          <p:txBody>
            <a:bodyPr wrap="square">
              <a:noAutofit/>
            </a:bodyPr>
            <a:lstStyle/>
            <a:p>
              <a:pPr algn="ctr"/>
              <a:r>
                <a:rPr lang="ru-RU" sz="1400" dirty="0">
                  <a:latin typeface="Huawei Sans" panose="020C0503030203020204" pitchFamily="34" charset="0"/>
                </a:rPr>
                <a:t>R4</a:t>
              </a:r>
            </a:p>
          </p:txBody>
        </p:sp>
        <p:cxnSp>
          <p:nvCxnSpPr>
            <p:cNvPr id="43" name="直接连接符 42"/>
            <p:cNvCxnSpPr>
              <a:stCxn id="41" idx="3"/>
              <a:endCxn id="44" idx="3"/>
            </p:cNvCxnSpPr>
            <p:nvPr/>
          </p:nvCxnSpPr>
          <p:spPr bwMode="auto">
            <a:xfrm flipV="1">
              <a:off x="1153037" y="2793807"/>
              <a:ext cx="2251777" cy="749992"/>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6277" y="2523807"/>
              <a:ext cx="658537" cy="540000"/>
            </a:xfrm>
            <a:prstGeom prst="rect">
              <a:avLst/>
            </a:prstGeom>
          </p:spPr>
        </p:pic>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1903" y="2548280"/>
              <a:ext cx="658537" cy="540000"/>
            </a:xfrm>
            <a:prstGeom prst="rect">
              <a:avLst/>
            </a:prstGeom>
          </p:spPr>
        </p:pic>
        <p:cxnSp>
          <p:nvCxnSpPr>
            <p:cNvPr id="46" name="直接连接符 45"/>
            <p:cNvCxnSpPr>
              <a:stCxn id="44" idx="3"/>
              <a:endCxn id="45" idx="1"/>
            </p:cNvCxnSpPr>
            <p:nvPr/>
          </p:nvCxnSpPr>
          <p:spPr bwMode="auto">
            <a:xfrm>
              <a:off x="3404814" y="2793807"/>
              <a:ext cx="1517089" cy="24473"/>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7" name="矩形 46"/>
            <p:cNvSpPr/>
            <p:nvPr/>
          </p:nvSpPr>
          <p:spPr>
            <a:xfrm>
              <a:off x="2285093" y="2664391"/>
              <a:ext cx="576064" cy="307777"/>
            </a:xfrm>
            <a:prstGeom prst="rect">
              <a:avLst/>
            </a:prstGeom>
          </p:spPr>
          <p:txBody>
            <a:bodyPr wrap="square">
              <a:noAutofit/>
            </a:bodyPr>
            <a:lstStyle/>
            <a:p>
              <a:pPr algn="ctr"/>
              <a:r>
                <a:rPr lang="ru-RU" sz="1400" dirty="0">
                  <a:latin typeface="Huawei Sans" panose="020C0503030203020204" pitchFamily="34" charset="0"/>
                </a:rPr>
                <a:t>R2</a:t>
              </a:r>
            </a:p>
          </p:txBody>
        </p:sp>
        <p:sp>
          <p:nvSpPr>
            <p:cNvPr id="48" name="矩形 47"/>
            <p:cNvSpPr/>
            <p:nvPr/>
          </p:nvSpPr>
          <p:spPr>
            <a:xfrm>
              <a:off x="535736" y="1496825"/>
              <a:ext cx="576064" cy="307777"/>
            </a:xfrm>
            <a:prstGeom prst="rect">
              <a:avLst/>
            </a:prstGeom>
          </p:spPr>
          <p:txBody>
            <a:bodyPr wrap="square">
              <a:noAutofit/>
            </a:bodyPr>
            <a:lstStyle/>
            <a:p>
              <a:pPr algn="ctr"/>
              <a:r>
                <a:rPr lang="ru-RU" sz="1400" dirty="0">
                  <a:latin typeface="Huawei Sans" panose="020C0503030203020204" pitchFamily="34" charset="0"/>
                </a:rPr>
                <a:t>R3</a:t>
              </a:r>
            </a:p>
          </p:txBody>
        </p:sp>
        <p:sp>
          <p:nvSpPr>
            <p:cNvPr id="49" name="矩形 48"/>
            <p:cNvSpPr/>
            <p:nvPr/>
          </p:nvSpPr>
          <p:spPr>
            <a:xfrm>
              <a:off x="1122567" y="3480164"/>
              <a:ext cx="1041202" cy="385154"/>
            </a:xfrm>
            <a:prstGeom prst="rect">
              <a:avLst/>
            </a:prstGeom>
          </p:spPr>
          <p:txBody>
            <a:bodyPr wrap="square">
              <a:noAutofit/>
            </a:bodyPr>
            <a:lstStyle/>
            <a:p>
              <a:r>
                <a:rPr lang="ru-RU" sz="1200" dirty="0">
                  <a:latin typeface="Huawei Sans" panose="020C0503030203020204" pitchFamily="34" charset="0"/>
                </a:rPr>
                <a:t>GE 0/0/0</a:t>
              </a:r>
            </a:p>
            <a:p>
              <a:r>
                <a:rPr lang="ru-RU" sz="1200" dirty="0">
                  <a:latin typeface="Huawei Sans" panose="020C0503030203020204" pitchFamily="34" charset="0"/>
                </a:rPr>
                <a:t>SLAAC</a:t>
              </a:r>
            </a:p>
          </p:txBody>
        </p:sp>
        <p:sp>
          <p:nvSpPr>
            <p:cNvPr id="50" name="矩形 49"/>
            <p:cNvSpPr/>
            <p:nvPr/>
          </p:nvSpPr>
          <p:spPr>
            <a:xfrm>
              <a:off x="2469588" y="2074956"/>
              <a:ext cx="1048728" cy="461665"/>
            </a:xfrm>
            <a:prstGeom prst="rect">
              <a:avLst/>
            </a:prstGeom>
          </p:spPr>
          <p:txBody>
            <a:bodyPr wrap="square">
              <a:noAutofit/>
            </a:bodyPr>
            <a:lstStyle/>
            <a:p>
              <a:pPr algn="ctr"/>
              <a:r>
                <a:rPr lang="ru-RU" sz="1200" dirty="0">
                  <a:latin typeface="Huawei Sans" panose="020C0503030203020204" pitchFamily="34" charset="0"/>
                </a:rPr>
                <a:t>2002::1/64</a:t>
              </a:r>
            </a:p>
            <a:p>
              <a:pPr algn="ctr"/>
              <a:r>
                <a:rPr lang="ru-RU" sz="1200" dirty="0">
                  <a:latin typeface="Huawei Sans" panose="020C0503030203020204" pitchFamily="34" charset="0"/>
                </a:rPr>
                <a:t>GE 0/0/0</a:t>
              </a:r>
            </a:p>
          </p:txBody>
        </p:sp>
        <p:sp>
          <p:nvSpPr>
            <p:cNvPr id="51" name="矩形 50"/>
            <p:cNvSpPr/>
            <p:nvPr/>
          </p:nvSpPr>
          <p:spPr>
            <a:xfrm>
              <a:off x="2422864" y="3045977"/>
              <a:ext cx="1023186" cy="461665"/>
            </a:xfrm>
            <a:prstGeom prst="rect">
              <a:avLst/>
            </a:prstGeom>
          </p:spPr>
          <p:txBody>
            <a:bodyPr wrap="square">
              <a:noAutofit/>
            </a:bodyPr>
            <a:lstStyle/>
            <a:p>
              <a:pPr algn="ctr"/>
              <a:r>
                <a:rPr lang="ru-RU" sz="1200" dirty="0">
                  <a:latin typeface="Huawei Sans" panose="020C0503030203020204" pitchFamily="34" charset="0"/>
                </a:rPr>
                <a:t>GE 0/0/1</a:t>
              </a:r>
            </a:p>
            <a:p>
              <a:pPr algn="ctr"/>
              <a:r>
                <a:rPr lang="ru-RU" sz="1200" dirty="0">
                  <a:latin typeface="Huawei Sans" panose="020C0503030203020204" pitchFamily="34" charset="0"/>
                </a:rPr>
                <a:t>2003::1/64</a:t>
              </a:r>
            </a:p>
          </p:txBody>
        </p:sp>
        <p:sp>
          <p:nvSpPr>
            <p:cNvPr id="52" name="矩形 51"/>
            <p:cNvSpPr/>
            <p:nvPr/>
          </p:nvSpPr>
          <p:spPr>
            <a:xfrm>
              <a:off x="3309420" y="2581428"/>
              <a:ext cx="923227" cy="461665"/>
            </a:xfrm>
            <a:prstGeom prst="rect">
              <a:avLst/>
            </a:prstGeom>
          </p:spPr>
          <p:txBody>
            <a:bodyPr wrap="square">
              <a:noAutofit/>
            </a:bodyPr>
            <a:lstStyle/>
            <a:p>
              <a:pPr algn="ctr"/>
              <a:r>
                <a:rPr lang="ru-RU" sz="1200" dirty="0">
                  <a:latin typeface="Huawei Sans" panose="020C0503030203020204" pitchFamily="34" charset="0"/>
                </a:rPr>
                <a:t>GE 1/0/0</a:t>
              </a:r>
            </a:p>
            <a:p>
              <a:pPr algn="ctr"/>
              <a:r>
                <a:rPr lang="ru-RU" sz="1200" dirty="0">
                  <a:latin typeface="Huawei Sans" panose="020C0503030203020204" pitchFamily="34" charset="0"/>
                </a:rPr>
                <a:t>2001::2/64</a:t>
              </a:r>
            </a:p>
          </p:txBody>
        </p:sp>
        <p:sp>
          <p:nvSpPr>
            <p:cNvPr id="53" name="矩形 52"/>
            <p:cNvSpPr/>
            <p:nvPr/>
          </p:nvSpPr>
          <p:spPr>
            <a:xfrm>
              <a:off x="4077988" y="2828148"/>
              <a:ext cx="1079552" cy="461665"/>
            </a:xfrm>
            <a:prstGeom prst="rect">
              <a:avLst/>
            </a:prstGeom>
          </p:spPr>
          <p:txBody>
            <a:bodyPr wrap="square">
              <a:noAutofit/>
            </a:bodyPr>
            <a:lstStyle/>
            <a:p>
              <a:pPr algn="ctr"/>
              <a:r>
                <a:rPr lang="ru-RU" sz="1200" dirty="0">
                  <a:latin typeface="Huawei Sans" panose="020C0503030203020204" pitchFamily="34" charset="0"/>
                </a:rPr>
                <a:t>GE 0/0/0</a:t>
              </a:r>
            </a:p>
            <a:p>
              <a:pPr algn="ctr"/>
              <a:r>
                <a:rPr lang="ru-RU" sz="1200" dirty="0">
                  <a:latin typeface="Huawei Sans" panose="020C0503030203020204" pitchFamily="34" charset="0"/>
                </a:rPr>
                <a:t>2001::1/64</a:t>
              </a:r>
            </a:p>
          </p:txBody>
        </p:sp>
        <p:sp>
          <p:nvSpPr>
            <p:cNvPr id="54" name="文本框 53"/>
            <p:cNvSpPr txBox="1"/>
            <p:nvPr/>
          </p:nvSpPr>
          <p:spPr bwMode="auto">
            <a:xfrm>
              <a:off x="2432008" y="3873698"/>
              <a:ext cx="1552695"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latin typeface="Huawei Sans" panose="020C0503030203020204" pitchFamily="34" charset="0"/>
                </a:rPr>
                <a:t>Сеть IPv6</a:t>
              </a:r>
            </a:p>
          </p:txBody>
        </p:sp>
      </p:grpSp>
      <p:sp>
        <p:nvSpPr>
          <p:cNvPr id="56" name="文本框 55"/>
          <p:cNvSpPr txBox="1"/>
          <p:nvPr/>
        </p:nvSpPr>
        <p:spPr bwMode="ltGray">
          <a:xfrm>
            <a:off x="493522" y="3873813"/>
            <a:ext cx="5133796" cy="2507937"/>
          </a:xfrm>
          <a:prstGeom prst="rect">
            <a:avLst/>
          </a:prstGeom>
          <a:noFill/>
        </p:spPr>
        <p:txBody>
          <a:bodyPr wrap="square" rtlCol="0">
            <a:noAutofit/>
          </a:bodyPr>
          <a:lstStyle/>
          <a:p>
            <a:pPr marL="185738" indent="-185738" fontAlgn="auto">
              <a:spcBef>
                <a:spcPts val="0"/>
              </a:spcBef>
              <a:spcAft>
                <a:spcPts val="600"/>
              </a:spcAft>
              <a:buFont typeface="Arial" panose="020B0604020202020204" pitchFamily="34" charset="0"/>
              <a:buChar char="•"/>
            </a:pPr>
            <a:r>
              <a:rPr lang="ru-RU" sz="1400" dirty="0">
                <a:solidFill>
                  <a:prstClr val="black"/>
                </a:solidFill>
                <a:latin typeface="Huawei Sans" panose="020C0503030203020204" pitchFamily="34" charset="0"/>
              </a:rPr>
              <a:t>Требования к конфигурации</a:t>
            </a:r>
          </a:p>
          <a:p>
            <a:pPr marL="476250" lvl="1" indent="-284163">
              <a:spcAft>
                <a:spcPts val="600"/>
              </a:spcAft>
              <a:buFont typeface="Huawei Sans" panose="020C0503030203020204" pitchFamily="34" charset="0"/>
              <a:buChar char="▫"/>
            </a:pPr>
            <a:r>
              <a:rPr lang="ru-RU" sz="1200" dirty="0">
                <a:solidFill>
                  <a:schemeClr val="bg1">
                    <a:lumMod val="65000"/>
                  </a:schemeClr>
                </a:solidFill>
                <a:latin typeface="Huawei Sans" panose="020C0503030203020204" pitchFamily="34" charset="0"/>
              </a:rPr>
              <a:t>Подключите R1 и R2 через интерфейсы со статическими адресами IPv6.</a:t>
            </a:r>
          </a:p>
          <a:p>
            <a:pPr marL="476250" lvl="1" indent="-284163">
              <a:spcAft>
                <a:spcPts val="600"/>
              </a:spcAft>
              <a:buFont typeface="Huawei Sans" panose="020C0503030203020204" pitchFamily="34" charset="0"/>
              <a:buChar char="▫"/>
            </a:pPr>
            <a:r>
              <a:rPr lang="ru-RU" sz="1200" dirty="0">
                <a:solidFill>
                  <a:prstClr val="black"/>
                </a:solidFill>
                <a:latin typeface="Huawei Sans" panose="020C0503030203020204" pitchFamily="34" charset="0"/>
              </a:rPr>
              <a:t>Настройте R2 как сервер DHCPv6, чтобы назначить GUA для GE 0/0/0 R3.</a:t>
            </a:r>
          </a:p>
          <a:p>
            <a:pPr marL="476250" lvl="1" indent="-284163">
              <a:spcAft>
                <a:spcPts val="600"/>
              </a:spcAft>
              <a:buFont typeface="Huawei Sans" panose="020C0503030203020204" pitchFamily="34" charset="0"/>
              <a:buChar char="▫"/>
            </a:pPr>
            <a:r>
              <a:rPr lang="ru-RU" sz="1200" dirty="0">
                <a:solidFill>
                  <a:schemeClr val="bg1">
                    <a:lumMod val="65000"/>
                  </a:schemeClr>
                </a:solidFill>
                <a:latin typeface="Huawei Sans" panose="020C0503030203020204" pitchFamily="34" charset="0"/>
              </a:rPr>
              <a:t>Включите R2 для отправки сообщений RA и настройте GE 0/0/0 R4 для автоматического выполнения SLAAC на основе сообщений RA, отправленных маршрутизатором R2.</a:t>
            </a:r>
          </a:p>
          <a:p>
            <a:pPr marL="476250" lvl="1" indent="-284163">
              <a:spcAft>
                <a:spcPts val="600"/>
              </a:spcAft>
              <a:buFont typeface="Huawei Sans" panose="020C0503030203020204" pitchFamily="34" charset="0"/>
              <a:buChar char="▫"/>
            </a:pPr>
            <a:r>
              <a:rPr lang="ru-RU" sz="1200" dirty="0">
                <a:solidFill>
                  <a:schemeClr val="bg1">
                    <a:lumMod val="65000"/>
                  </a:schemeClr>
                </a:solidFill>
                <a:latin typeface="Huawei Sans" panose="020C0503030203020204" pitchFamily="34" charset="0"/>
              </a:rPr>
              <a:t>Настройте статические маршруты для реализации взаимного доступа между устройствами.</a:t>
            </a:r>
          </a:p>
        </p:txBody>
      </p:sp>
    </p:spTree>
    <p:extLst>
      <p:ext uri="{BB962C8B-B14F-4D97-AF65-F5344CB8AC3E}">
        <p14:creationId xmlns:p14="http://schemas.microsoft.com/office/powerpoint/2010/main" val="151393600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68790"/>
            <a:ext cx="10498462" cy="640800"/>
          </a:xfrm>
        </p:spPr>
        <p:txBody>
          <a:bodyPr/>
          <a:lstStyle/>
          <a:p>
            <a:r>
              <a:rPr lang="ru-RU" sz="3200" dirty="0"/>
              <a:t>Пример: </a:t>
            </a:r>
            <a:r>
              <a:rPr lang="ru-RU" sz="3200" dirty="0" smtClean="0"/>
              <a:t>конфигурация небольшой </a:t>
            </a:r>
            <a:r>
              <a:rPr lang="ru-RU" sz="3200" dirty="0"/>
              <a:t>сети IPv6 (3)</a:t>
            </a:r>
          </a:p>
        </p:txBody>
      </p:sp>
      <p:sp>
        <p:nvSpPr>
          <p:cNvPr id="38" name="文本框 37"/>
          <p:cNvSpPr txBox="1"/>
          <p:nvPr/>
        </p:nvSpPr>
        <p:spPr bwMode="auto">
          <a:xfrm>
            <a:off x="6139365" y="1254768"/>
            <a:ext cx="5649912"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lang="ru-RU" sz="1600" dirty="0">
                <a:solidFill>
                  <a:srgbClr val="000000"/>
                </a:solidFill>
                <a:latin typeface="Huawei Sans" panose="020C0503030203020204" pitchFamily="34" charset="0"/>
              </a:rPr>
              <a:t>4. Включите R2 для анонсирования сообщений RA. Включите R4 для получения адреса через SLAAC на основе сообщений RA, отправленных маршрутизатором R2.</a:t>
            </a:r>
          </a:p>
        </p:txBody>
      </p:sp>
      <p:sp>
        <p:nvSpPr>
          <p:cNvPr id="39" name="Rectangle 3"/>
          <p:cNvSpPr/>
          <p:nvPr/>
        </p:nvSpPr>
        <p:spPr>
          <a:xfrm>
            <a:off x="6268799" y="2334995"/>
            <a:ext cx="5140358" cy="657753"/>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lang="ru-RU" sz="1400" dirty="0">
                <a:latin typeface="Huawei Sans" panose="020C0503030203020204" pitchFamily="34" charset="0"/>
              </a:rPr>
              <a:t>[R2]interface GigabitEthernet 0/0/1	</a:t>
            </a:r>
          </a:p>
          <a:p>
            <a:pPr fontAlgn="ctr">
              <a:lnSpc>
                <a:spcPts val="2400"/>
              </a:lnSpc>
            </a:pPr>
            <a:r>
              <a:rPr lang="ru-RU" sz="1400" dirty="0">
                <a:latin typeface="Huawei Sans" panose="020C0503030203020204" pitchFamily="34" charset="0"/>
              </a:rPr>
              <a:t>[R2-GigabitEthernet0/0/1]undo ipv6 nd ra halt</a:t>
            </a:r>
          </a:p>
        </p:txBody>
      </p:sp>
      <p:sp>
        <p:nvSpPr>
          <p:cNvPr id="28" name="Rectangle 3"/>
          <p:cNvSpPr/>
          <p:nvPr/>
        </p:nvSpPr>
        <p:spPr>
          <a:xfrm>
            <a:off x="6284880" y="3286373"/>
            <a:ext cx="5140358" cy="651905"/>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lang="ru-RU" sz="1400" dirty="0">
                <a:latin typeface="Huawei Sans" panose="020C0503030203020204" pitchFamily="34" charset="0"/>
              </a:rPr>
              <a:t>[R4]interface GigabitEthernet 0/0/0</a:t>
            </a:r>
          </a:p>
          <a:p>
            <a:pPr fontAlgn="ctr">
              <a:lnSpc>
                <a:spcPts val="2400"/>
              </a:lnSpc>
            </a:pPr>
            <a:r>
              <a:rPr lang="ru-RU" sz="1400" dirty="0">
                <a:latin typeface="Huawei Sans" panose="020C0503030203020204" pitchFamily="34" charset="0"/>
              </a:rPr>
              <a:t>[R4-GigabitEthernet0/0/0]ipv6 address auto global </a:t>
            </a:r>
          </a:p>
        </p:txBody>
      </p:sp>
      <p:grpSp>
        <p:nvGrpSpPr>
          <p:cNvPr id="31" name="组合 30"/>
          <p:cNvGrpSpPr/>
          <p:nvPr/>
        </p:nvGrpSpPr>
        <p:grpSpPr>
          <a:xfrm>
            <a:off x="724256" y="1233488"/>
            <a:ext cx="5170327" cy="2742531"/>
            <a:chOff x="410113" y="1496825"/>
            <a:chExt cx="5170327" cy="2742531"/>
          </a:xfrm>
        </p:grpSpPr>
        <p:sp>
          <p:nvSpPr>
            <p:cNvPr id="32" name="椭圆 31"/>
            <p:cNvSpPr/>
            <p:nvPr/>
          </p:nvSpPr>
          <p:spPr>
            <a:xfrm>
              <a:off x="410113" y="1548345"/>
              <a:ext cx="4902087" cy="2393160"/>
            </a:xfrm>
            <a:prstGeom prst="ellipse">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cxnSp>
          <p:nvCxnSpPr>
            <p:cNvPr id="33" name="直接连接符 32"/>
            <p:cNvCxnSpPr>
              <a:stCxn id="37" idx="3"/>
              <a:endCxn id="44" idx="3"/>
            </p:cNvCxnSpPr>
            <p:nvPr/>
          </p:nvCxnSpPr>
          <p:spPr bwMode="auto">
            <a:xfrm>
              <a:off x="1153037" y="2012467"/>
              <a:ext cx="2251777" cy="78134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6" name="矩形 35"/>
            <p:cNvSpPr/>
            <p:nvPr/>
          </p:nvSpPr>
          <p:spPr>
            <a:xfrm>
              <a:off x="1279798" y="1682486"/>
              <a:ext cx="2259135" cy="342365"/>
            </a:xfrm>
            <a:prstGeom prst="rect">
              <a:avLst/>
            </a:prstGeom>
          </p:spPr>
          <p:txBody>
            <a:bodyPr wrap="square">
              <a:noAutofit/>
            </a:bodyPr>
            <a:lstStyle/>
            <a:p>
              <a:r>
                <a:rPr lang="ru-RU" sz="1200" dirty="0">
                  <a:latin typeface="Huawei Sans" panose="020C0503030203020204" pitchFamily="34" charset="0"/>
                </a:rPr>
                <a:t>GE 0/0/0</a:t>
              </a:r>
            </a:p>
            <a:p>
              <a:r>
                <a:rPr lang="ru-RU" sz="1200" dirty="0">
                  <a:latin typeface="Huawei Sans" panose="020C0503030203020204" pitchFamily="34" charset="0"/>
                </a:rPr>
                <a:t>С использованием DHCPv6</a:t>
              </a:r>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1742467"/>
              <a:ext cx="658537" cy="540000"/>
            </a:xfrm>
            <a:prstGeom prst="rect">
              <a:avLst/>
            </a:prstGeom>
          </p:spPr>
        </p:pic>
        <p:sp>
          <p:nvSpPr>
            <p:cNvPr id="40" name="矩形 39"/>
            <p:cNvSpPr/>
            <p:nvPr/>
          </p:nvSpPr>
          <p:spPr>
            <a:xfrm>
              <a:off x="4963139" y="3083606"/>
              <a:ext cx="576064" cy="307777"/>
            </a:xfrm>
            <a:prstGeom prst="rect">
              <a:avLst/>
            </a:prstGeom>
          </p:spPr>
          <p:txBody>
            <a:bodyPr wrap="square">
              <a:noAutofit/>
            </a:bodyPr>
            <a:lstStyle/>
            <a:p>
              <a:pPr algn="ctr"/>
              <a:r>
                <a:rPr lang="ru-RU" sz="1400" dirty="0">
                  <a:latin typeface="Huawei Sans" panose="020C0503030203020204" pitchFamily="34" charset="0"/>
                </a:rPr>
                <a:t>R1</a:t>
              </a:r>
            </a:p>
          </p:txBody>
        </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3273799"/>
              <a:ext cx="658537" cy="540000"/>
            </a:xfrm>
            <a:prstGeom prst="rect">
              <a:avLst/>
            </a:prstGeom>
          </p:spPr>
        </p:pic>
        <p:sp>
          <p:nvSpPr>
            <p:cNvPr id="42" name="矩形 41"/>
            <p:cNvSpPr/>
            <p:nvPr/>
          </p:nvSpPr>
          <p:spPr>
            <a:xfrm>
              <a:off x="535736" y="3777855"/>
              <a:ext cx="576064" cy="307777"/>
            </a:xfrm>
            <a:prstGeom prst="rect">
              <a:avLst/>
            </a:prstGeom>
          </p:spPr>
          <p:txBody>
            <a:bodyPr wrap="square">
              <a:noAutofit/>
            </a:bodyPr>
            <a:lstStyle/>
            <a:p>
              <a:pPr algn="ctr"/>
              <a:r>
                <a:rPr lang="ru-RU" sz="1400" dirty="0">
                  <a:latin typeface="Huawei Sans" panose="020C0503030203020204" pitchFamily="34" charset="0"/>
                </a:rPr>
                <a:t>R4</a:t>
              </a:r>
            </a:p>
          </p:txBody>
        </p:sp>
        <p:cxnSp>
          <p:nvCxnSpPr>
            <p:cNvPr id="43" name="直接连接符 42"/>
            <p:cNvCxnSpPr>
              <a:stCxn id="41" idx="3"/>
              <a:endCxn id="44" idx="3"/>
            </p:cNvCxnSpPr>
            <p:nvPr/>
          </p:nvCxnSpPr>
          <p:spPr bwMode="auto">
            <a:xfrm flipV="1">
              <a:off x="1153037" y="2793807"/>
              <a:ext cx="2251777" cy="749992"/>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6277" y="2523807"/>
              <a:ext cx="658537" cy="540000"/>
            </a:xfrm>
            <a:prstGeom prst="rect">
              <a:avLst/>
            </a:prstGeom>
          </p:spPr>
        </p:pic>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1903" y="2548280"/>
              <a:ext cx="658537" cy="540000"/>
            </a:xfrm>
            <a:prstGeom prst="rect">
              <a:avLst/>
            </a:prstGeom>
          </p:spPr>
        </p:pic>
        <p:cxnSp>
          <p:nvCxnSpPr>
            <p:cNvPr id="46" name="直接连接符 45"/>
            <p:cNvCxnSpPr>
              <a:stCxn id="44" idx="3"/>
              <a:endCxn id="45" idx="1"/>
            </p:cNvCxnSpPr>
            <p:nvPr/>
          </p:nvCxnSpPr>
          <p:spPr bwMode="auto">
            <a:xfrm>
              <a:off x="3404814" y="2793807"/>
              <a:ext cx="1517089" cy="24473"/>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7" name="矩形 46"/>
            <p:cNvSpPr/>
            <p:nvPr/>
          </p:nvSpPr>
          <p:spPr>
            <a:xfrm>
              <a:off x="2285093" y="2664391"/>
              <a:ext cx="576064" cy="307777"/>
            </a:xfrm>
            <a:prstGeom prst="rect">
              <a:avLst/>
            </a:prstGeom>
          </p:spPr>
          <p:txBody>
            <a:bodyPr wrap="square">
              <a:noAutofit/>
            </a:bodyPr>
            <a:lstStyle/>
            <a:p>
              <a:pPr algn="ctr"/>
              <a:r>
                <a:rPr lang="ru-RU" sz="1400" dirty="0">
                  <a:latin typeface="Huawei Sans" panose="020C0503030203020204" pitchFamily="34" charset="0"/>
                </a:rPr>
                <a:t>R2</a:t>
              </a:r>
            </a:p>
          </p:txBody>
        </p:sp>
        <p:sp>
          <p:nvSpPr>
            <p:cNvPr id="48" name="矩形 47"/>
            <p:cNvSpPr/>
            <p:nvPr/>
          </p:nvSpPr>
          <p:spPr>
            <a:xfrm>
              <a:off x="535736" y="1496825"/>
              <a:ext cx="576064" cy="307777"/>
            </a:xfrm>
            <a:prstGeom prst="rect">
              <a:avLst/>
            </a:prstGeom>
          </p:spPr>
          <p:txBody>
            <a:bodyPr wrap="square">
              <a:noAutofit/>
            </a:bodyPr>
            <a:lstStyle/>
            <a:p>
              <a:pPr algn="ctr"/>
              <a:r>
                <a:rPr lang="ru-RU" sz="1400" dirty="0">
                  <a:latin typeface="Huawei Sans" panose="020C0503030203020204" pitchFamily="34" charset="0"/>
                </a:rPr>
                <a:t>R3</a:t>
              </a:r>
            </a:p>
          </p:txBody>
        </p:sp>
        <p:sp>
          <p:nvSpPr>
            <p:cNvPr id="49" name="矩形 48"/>
            <p:cNvSpPr/>
            <p:nvPr/>
          </p:nvSpPr>
          <p:spPr>
            <a:xfrm>
              <a:off x="1122567" y="3480164"/>
              <a:ext cx="1041202" cy="385154"/>
            </a:xfrm>
            <a:prstGeom prst="rect">
              <a:avLst/>
            </a:prstGeom>
          </p:spPr>
          <p:txBody>
            <a:bodyPr wrap="square">
              <a:noAutofit/>
            </a:bodyPr>
            <a:lstStyle/>
            <a:p>
              <a:r>
                <a:rPr lang="ru-RU" sz="1200" dirty="0">
                  <a:latin typeface="Huawei Sans" panose="020C0503030203020204" pitchFamily="34" charset="0"/>
                </a:rPr>
                <a:t>GE 0/0/0</a:t>
              </a:r>
            </a:p>
            <a:p>
              <a:r>
                <a:rPr lang="ru-RU" sz="1200" dirty="0">
                  <a:latin typeface="Huawei Sans" panose="020C0503030203020204" pitchFamily="34" charset="0"/>
                </a:rPr>
                <a:t>SLAAC</a:t>
              </a:r>
            </a:p>
          </p:txBody>
        </p:sp>
        <p:sp>
          <p:nvSpPr>
            <p:cNvPr id="50" name="矩形 49"/>
            <p:cNvSpPr/>
            <p:nvPr/>
          </p:nvSpPr>
          <p:spPr>
            <a:xfrm>
              <a:off x="2490206" y="2051634"/>
              <a:ext cx="1048728" cy="461665"/>
            </a:xfrm>
            <a:prstGeom prst="rect">
              <a:avLst/>
            </a:prstGeom>
          </p:spPr>
          <p:txBody>
            <a:bodyPr wrap="square">
              <a:noAutofit/>
            </a:bodyPr>
            <a:lstStyle/>
            <a:p>
              <a:pPr algn="ctr"/>
              <a:r>
                <a:rPr lang="ru-RU" sz="1200" dirty="0">
                  <a:latin typeface="Huawei Sans" panose="020C0503030203020204" pitchFamily="34" charset="0"/>
                </a:rPr>
                <a:t>2002::1/64</a:t>
              </a:r>
            </a:p>
            <a:p>
              <a:pPr algn="ctr"/>
              <a:r>
                <a:rPr lang="ru-RU" sz="1200" dirty="0">
                  <a:latin typeface="Huawei Sans" panose="020C0503030203020204" pitchFamily="34" charset="0"/>
                </a:rPr>
                <a:t>GE 0/0/0</a:t>
              </a:r>
            </a:p>
          </p:txBody>
        </p:sp>
        <p:sp>
          <p:nvSpPr>
            <p:cNvPr id="51" name="矩形 50"/>
            <p:cNvSpPr/>
            <p:nvPr/>
          </p:nvSpPr>
          <p:spPr>
            <a:xfrm>
              <a:off x="2422864" y="3045977"/>
              <a:ext cx="1023186" cy="461665"/>
            </a:xfrm>
            <a:prstGeom prst="rect">
              <a:avLst/>
            </a:prstGeom>
          </p:spPr>
          <p:txBody>
            <a:bodyPr wrap="square">
              <a:noAutofit/>
            </a:bodyPr>
            <a:lstStyle/>
            <a:p>
              <a:pPr algn="ctr"/>
              <a:r>
                <a:rPr lang="ru-RU" sz="1200" dirty="0">
                  <a:latin typeface="Huawei Sans" panose="020C0503030203020204" pitchFamily="34" charset="0"/>
                </a:rPr>
                <a:t>GE 0/0/1</a:t>
              </a:r>
            </a:p>
            <a:p>
              <a:pPr algn="ctr"/>
              <a:r>
                <a:rPr lang="ru-RU" sz="1200" dirty="0">
                  <a:latin typeface="Huawei Sans" panose="020C0503030203020204" pitchFamily="34" charset="0"/>
                </a:rPr>
                <a:t>2003::1/64</a:t>
              </a:r>
            </a:p>
          </p:txBody>
        </p:sp>
        <p:sp>
          <p:nvSpPr>
            <p:cNvPr id="52" name="矩形 51"/>
            <p:cNvSpPr/>
            <p:nvPr/>
          </p:nvSpPr>
          <p:spPr>
            <a:xfrm>
              <a:off x="3309420" y="2581428"/>
              <a:ext cx="923227" cy="461665"/>
            </a:xfrm>
            <a:prstGeom prst="rect">
              <a:avLst/>
            </a:prstGeom>
          </p:spPr>
          <p:txBody>
            <a:bodyPr wrap="square">
              <a:noAutofit/>
            </a:bodyPr>
            <a:lstStyle/>
            <a:p>
              <a:pPr algn="ctr"/>
              <a:r>
                <a:rPr lang="ru-RU" sz="1200" dirty="0">
                  <a:latin typeface="Huawei Sans" panose="020C0503030203020204" pitchFamily="34" charset="0"/>
                </a:rPr>
                <a:t>GE 1/0/0</a:t>
              </a:r>
            </a:p>
            <a:p>
              <a:pPr algn="ctr"/>
              <a:r>
                <a:rPr lang="ru-RU" sz="1200" dirty="0">
                  <a:latin typeface="Huawei Sans" panose="020C0503030203020204" pitchFamily="34" charset="0"/>
                </a:rPr>
                <a:t>2001::2/64</a:t>
              </a:r>
            </a:p>
          </p:txBody>
        </p:sp>
        <p:sp>
          <p:nvSpPr>
            <p:cNvPr id="53" name="矩形 52"/>
            <p:cNvSpPr/>
            <p:nvPr/>
          </p:nvSpPr>
          <p:spPr>
            <a:xfrm>
              <a:off x="4077988" y="2828148"/>
              <a:ext cx="1079552" cy="461665"/>
            </a:xfrm>
            <a:prstGeom prst="rect">
              <a:avLst/>
            </a:prstGeom>
          </p:spPr>
          <p:txBody>
            <a:bodyPr wrap="square">
              <a:noAutofit/>
            </a:bodyPr>
            <a:lstStyle/>
            <a:p>
              <a:pPr algn="ctr"/>
              <a:r>
                <a:rPr lang="ru-RU" sz="1200" dirty="0">
                  <a:latin typeface="Huawei Sans" panose="020C0503030203020204" pitchFamily="34" charset="0"/>
                </a:rPr>
                <a:t>GE 0/0/0</a:t>
              </a:r>
            </a:p>
            <a:p>
              <a:pPr algn="ctr"/>
              <a:r>
                <a:rPr lang="ru-RU" sz="1200" dirty="0">
                  <a:latin typeface="Huawei Sans" panose="020C0503030203020204" pitchFamily="34" charset="0"/>
                </a:rPr>
                <a:t>2001::1/64</a:t>
              </a:r>
            </a:p>
          </p:txBody>
        </p:sp>
        <p:sp>
          <p:nvSpPr>
            <p:cNvPr id="54" name="文本框 53"/>
            <p:cNvSpPr txBox="1"/>
            <p:nvPr/>
          </p:nvSpPr>
          <p:spPr bwMode="auto">
            <a:xfrm>
              <a:off x="2432008" y="3873698"/>
              <a:ext cx="1552695"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latin typeface="Huawei Sans" panose="020C0503030203020204" pitchFamily="34" charset="0"/>
                </a:rPr>
                <a:t>Сеть IPv6</a:t>
              </a:r>
            </a:p>
          </p:txBody>
        </p:sp>
      </p:grpSp>
      <p:sp>
        <p:nvSpPr>
          <p:cNvPr id="56" name="文本框 55"/>
          <p:cNvSpPr txBox="1"/>
          <p:nvPr/>
        </p:nvSpPr>
        <p:spPr bwMode="ltGray">
          <a:xfrm>
            <a:off x="493522" y="3873813"/>
            <a:ext cx="5133796" cy="2507937"/>
          </a:xfrm>
          <a:prstGeom prst="rect">
            <a:avLst/>
          </a:prstGeom>
          <a:noFill/>
        </p:spPr>
        <p:txBody>
          <a:bodyPr wrap="square" rtlCol="0">
            <a:noAutofit/>
          </a:bodyPr>
          <a:lstStyle/>
          <a:p>
            <a:pPr marL="185738" indent="-185738" fontAlgn="auto">
              <a:spcBef>
                <a:spcPts val="0"/>
              </a:spcBef>
              <a:spcAft>
                <a:spcPts val="600"/>
              </a:spcAft>
              <a:buFont typeface="Arial" panose="020B0604020202020204" pitchFamily="34" charset="0"/>
              <a:buChar char="•"/>
            </a:pPr>
            <a:r>
              <a:rPr lang="ru-RU" sz="1400" dirty="0">
                <a:solidFill>
                  <a:prstClr val="black"/>
                </a:solidFill>
                <a:latin typeface="Huawei Sans" panose="020C0503030203020204" pitchFamily="34" charset="0"/>
              </a:rPr>
              <a:t>Требования к конфигурации</a:t>
            </a:r>
          </a:p>
          <a:p>
            <a:pPr marL="476250" lvl="1" indent="-284163">
              <a:spcAft>
                <a:spcPts val="600"/>
              </a:spcAft>
              <a:buFont typeface="Huawei Sans" panose="020C0503030203020204" pitchFamily="34" charset="0"/>
              <a:buChar char="▫"/>
            </a:pPr>
            <a:r>
              <a:rPr lang="ru-RU" sz="1200" dirty="0">
                <a:solidFill>
                  <a:schemeClr val="bg1">
                    <a:lumMod val="65000"/>
                  </a:schemeClr>
                </a:solidFill>
                <a:latin typeface="Huawei Sans" panose="020C0503030203020204" pitchFamily="34" charset="0"/>
              </a:rPr>
              <a:t>Подключите R1 и R2 через интерфейсы со статическими адресами IPv6.</a:t>
            </a:r>
          </a:p>
          <a:p>
            <a:pPr marL="476250" lvl="1" indent="-284163">
              <a:spcAft>
                <a:spcPts val="600"/>
              </a:spcAft>
              <a:buFont typeface="Huawei Sans" panose="020C0503030203020204" pitchFamily="34" charset="0"/>
              <a:buChar char="▫"/>
            </a:pPr>
            <a:r>
              <a:rPr lang="ru-RU" sz="1200" dirty="0">
                <a:solidFill>
                  <a:schemeClr val="bg1">
                    <a:lumMod val="65000"/>
                  </a:schemeClr>
                </a:solidFill>
                <a:latin typeface="Huawei Sans" panose="020C0503030203020204" pitchFamily="34" charset="0"/>
              </a:rPr>
              <a:t>Настройте R2 как сервер DHCPv6, чтобы назначить GUA для GE 0/0/0 R3.</a:t>
            </a:r>
          </a:p>
          <a:p>
            <a:pPr marL="476250" lvl="1" indent="-284163">
              <a:spcAft>
                <a:spcPts val="600"/>
              </a:spcAft>
              <a:buFont typeface="Huawei Sans" panose="020C0503030203020204" pitchFamily="34" charset="0"/>
              <a:buChar char="▫"/>
            </a:pPr>
            <a:r>
              <a:rPr lang="ru-RU" sz="1200" dirty="0">
                <a:solidFill>
                  <a:prstClr val="black"/>
                </a:solidFill>
                <a:latin typeface="Huawei Sans" panose="020C0503030203020204" pitchFamily="34" charset="0"/>
              </a:rPr>
              <a:t>Включите R2 для отправки сообщений RA и настройте GE 0/0/0 R4 для автоматического выполнения SLAAC на основе сообщений RA, отправленных маршрутизатором R2.</a:t>
            </a:r>
          </a:p>
          <a:p>
            <a:pPr marL="476250" lvl="1" indent="-284163">
              <a:spcAft>
                <a:spcPts val="600"/>
              </a:spcAft>
              <a:buFont typeface="Huawei Sans" panose="020C0503030203020204" pitchFamily="34" charset="0"/>
              <a:buChar char="▫"/>
            </a:pPr>
            <a:r>
              <a:rPr lang="ru-RU" sz="1200" dirty="0">
                <a:solidFill>
                  <a:schemeClr val="bg1">
                    <a:lumMod val="65000"/>
                  </a:schemeClr>
                </a:solidFill>
                <a:latin typeface="Huawei Sans" panose="020C0503030203020204" pitchFamily="34" charset="0"/>
              </a:rPr>
              <a:t>Настройте статические маршруты для реализации взаимного доступа между устройствами.</a:t>
            </a:r>
          </a:p>
        </p:txBody>
      </p:sp>
    </p:spTree>
    <p:extLst>
      <p:ext uri="{BB962C8B-B14F-4D97-AF65-F5344CB8AC3E}">
        <p14:creationId xmlns:p14="http://schemas.microsoft.com/office/powerpoint/2010/main" val="30236904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52604"/>
            <a:ext cx="10472704" cy="640800"/>
          </a:xfrm>
        </p:spPr>
        <p:txBody>
          <a:bodyPr/>
          <a:lstStyle/>
          <a:p>
            <a:r>
              <a:rPr lang="ru-RU" sz="3200" dirty="0"/>
              <a:t>Пример: </a:t>
            </a:r>
            <a:r>
              <a:rPr lang="ru-RU" sz="3200" dirty="0" smtClean="0"/>
              <a:t>конфигурация небольшой </a:t>
            </a:r>
            <a:r>
              <a:rPr lang="ru-RU" sz="3200" dirty="0"/>
              <a:t>сети IPv6 (4)</a:t>
            </a:r>
          </a:p>
        </p:txBody>
      </p:sp>
      <p:sp>
        <p:nvSpPr>
          <p:cNvPr id="36" name="文本框 35"/>
          <p:cNvSpPr txBox="1"/>
          <p:nvPr/>
        </p:nvSpPr>
        <p:spPr bwMode="auto">
          <a:xfrm>
            <a:off x="6096000" y="1329391"/>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lang="ru-RU" sz="1600" dirty="0">
                <a:solidFill>
                  <a:srgbClr val="000000"/>
                </a:solidFill>
                <a:latin typeface="Huawei Sans" panose="020C0503030203020204" pitchFamily="34" charset="0"/>
              </a:rPr>
              <a:t>5. Настройте статические маршруты на R4.</a:t>
            </a:r>
          </a:p>
        </p:txBody>
      </p:sp>
      <p:sp>
        <p:nvSpPr>
          <p:cNvPr id="37" name="Rectangle 3"/>
          <p:cNvSpPr/>
          <p:nvPr/>
        </p:nvSpPr>
        <p:spPr>
          <a:xfrm>
            <a:off x="6269694" y="1730954"/>
            <a:ext cx="5155544" cy="833438"/>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lang="ru-RU" sz="1400" dirty="0">
                <a:latin typeface="Huawei Sans" panose="020C0503030203020204" pitchFamily="34" charset="0"/>
              </a:rPr>
              <a:t>[R4]ipv6 route-static 2001:: 64 2003::1  </a:t>
            </a:r>
          </a:p>
          <a:p>
            <a:pPr fontAlgn="ctr">
              <a:lnSpc>
                <a:spcPts val="2400"/>
              </a:lnSpc>
            </a:pPr>
            <a:r>
              <a:rPr lang="ru-RU" sz="1400" dirty="0">
                <a:latin typeface="Huawei Sans" panose="020C0503030203020204" pitchFamily="34" charset="0"/>
              </a:rPr>
              <a:t>[R4]ipv6 route-static 2002:: 64 2003::1</a:t>
            </a:r>
          </a:p>
        </p:txBody>
      </p:sp>
      <p:sp>
        <p:nvSpPr>
          <p:cNvPr id="38" name="文本框 37"/>
          <p:cNvSpPr txBox="1"/>
          <p:nvPr/>
        </p:nvSpPr>
        <p:spPr bwMode="auto">
          <a:xfrm>
            <a:off x="6063879" y="2719157"/>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lang="ru-RU" sz="1600" dirty="0">
                <a:solidFill>
                  <a:srgbClr val="000000"/>
                </a:solidFill>
                <a:latin typeface="Huawei Sans" panose="020C0503030203020204" pitchFamily="34" charset="0"/>
              </a:rPr>
              <a:t>6. Настройте агрегированный статический маршрут на R1.</a:t>
            </a:r>
          </a:p>
        </p:txBody>
      </p:sp>
      <p:sp>
        <p:nvSpPr>
          <p:cNvPr id="39" name="Rectangle 3"/>
          <p:cNvSpPr/>
          <p:nvPr/>
        </p:nvSpPr>
        <p:spPr>
          <a:xfrm>
            <a:off x="6284880" y="3216827"/>
            <a:ext cx="5155544" cy="439956"/>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lang="ru-RU" sz="1400" dirty="0">
                <a:latin typeface="Huawei Sans" panose="020C0503030203020204" pitchFamily="34" charset="0"/>
              </a:rPr>
              <a:t>[R1]ipv6 route-static  2002:: 15 2001::2</a:t>
            </a:r>
          </a:p>
        </p:txBody>
      </p:sp>
      <p:sp>
        <p:nvSpPr>
          <p:cNvPr id="28" name="文本框 27"/>
          <p:cNvSpPr txBox="1"/>
          <p:nvPr/>
        </p:nvSpPr>
        <p:spPr bwMode="auto">
          <a:xfrm>
            <a:off x="6063879" y="3822294"/>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lang="ru-RU" sz="1600" dirty="0">
                <a:solidFill>
                  <a:srgbClr val="000000"/>
                </a:solidFill>
                <a:latin typeface="Huawei Sans" panose="020C0503030203020204" pitchFamily="34" charset="0"/>
              </a:rPr>
              <a:t>7. Настройте маршрут по умолчанию на R3.</a:t>
            </a:r>
          </a:p>
        </p:txBody>
      </p:sp>
      <p:sp>
        <p:nvSpPr>
          <p:cNvPr id="30" name="Rectangle 3"/>
          <p:cNvSpPr/>
          <p:nvPr/>
        </p:nvSpPr>
        <p:spPr>
          <a:xfrm>
            <a:off x="6269694" y="4232628"/>
            <a:ext cx="5155544" cy="439956"/>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lang="ru-RU" sz="1400" dirty="0">
                <a:latin typeface="Huawei Sans" panose="020C0503030203020204" pitchFamily="34" charset="0"/>
              </a:rPr>
              <a:t>[R3]ipv6 route-static :: 0 2002::1 </a:t>
            </a:r>
          </a:p>
        </p:txBody>
      </p:sp>
      <p:grpSp>
        <p:nvGrpSpPr>
          <p:cNvPr id="31" name="组合 30"/>
          <p:cNvGrpSpPr/>
          <p:nvPr/>
        </p:nvGrpSpPr>
        <p:grpSpPr>
          <a:xfrm>
            <a:off x="724256" y="1233488"/>
            <a:ext cx="5170327" cy="2742531"/>
            <a:chOff x="410113" y="1496825"/>
            <a:chExt cx="5170327" cy="2742531"/>
          </a:xfrm>
        </p:grpSpPr>
        <p:sp>
          <p:nvSpPr>
            <p:cNvPr id="32" name="椭圆 31"/>
            <p:cNvSpPr/>
            <p:nvPr/>
          </p:nvSpPr>
          <p:spPr>
            <a:xfrm>
              <a:off x="410113" y="1548345"/>
              <a:ext cx="4902087" cy="2393160"/>
            </a:xfrm>
            <a:prstGeom prst="ellipse">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cxnSp>
          <p:nvCxnSpPr>
            <p:cNvPr id="33" name="直接连接符 32"/>
            <p:cNvCxnSpPr>
              <a:stCxn id="43" idx="3"/>
              <a:endCxn id="48" idx="3"/>
            </p:cNvCxnSpPr>
            <p:nvPr/>
          </p:nvCxnSpPr>
          <p:spPr bwMode="auto">
            <a:xfrm>
              <a:off x="1153037" y="2012467"/>
              <a:ext cx="2251777" cy="78134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2" name="矩形 41"/>
            <p:cNvSpPr/>
            <p:nvPr/>
          </p:nvSpPr>
          <p:spPr>
            <a:xfrm>
              <a:off x="1279798" y="1682487"/>
              <a:ext cx="2259135" cy="288980"/>
            </a:xfrm>
            <a:prstGeom prst="rect">
              <a:avLst/>
            </a:prstGeom>
          </p:spPr>
          <p:txBody>
            <a:bodyPr wrap="square">
              <a:noAutofit/>
            </a:bodyPr>
            <a:lstStyle/>
            <a:p>
              <a:r>
                <a:rPr lang="ru-RU" sz="1200" dirty="0">
                  <a:latin typeface="Huawei Sans" panose="020C0503030203020204" pitchFamily="34" charset="0"/>
                </a:rPr>
                <a:t>GE 0/0/0</a:t>
              </a:r>
            </a:p>
            <a:p>
              <a:r>
                <a:rPr lang="ru-RU" sz="1200" dirty="0">
                  <a:latin typeface="Huawei Sans" panose="020C0503030203020204" pitchFamily="34" charset="0"/>
                </a:rPr>
                <a:t>С использованием DHCPv6</a:t>
              </a:r>
            </a:p>
          </p:txBody>
        </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1742467"/>
              <a:ext cx="658537" cy="540000"/>
            </a:xfrm>
            <a:prstGeom prst="rect">
              <a:avLst/>
            </a:prstGeom>
          </p:spPr>
        </p:pic>
        <p:sp>
          <p:nvSpPr>
            <p:cNvPr id="44" name="矩形 43"/>
            <p:cNvSpPr/>
            <p:nvPr/>
          </p:nvSpPr>
          <p:spPr>
            <a:xfrm>
              <a:off x="4963139" y="3083606"/>
              <a:ext cx="576064" cy="307777"/>
            </a:xfrm>
            <a:prstGeom prst="rect">
              <a:avLst/>
            </a:prstGeom>
          </p:spPr>
          <p:txBody>
            <a:bodyPr wrap="square">
              <a:noAutofit/>
            </a:bodyPr>
            <a:lstStyle/>
            <a:p>
              <a:pPr algn="ctr"/>
              <a:r>
                <a:rPr lang="ru-RU" sz="1400" dirty="0">
                  <a:latin typeface="Huawei Sans" panose="020C0503030203020204" pitchFamily="34" charset="0"/>
                </a:rPr>
                <a:t>R1</a:t>
              </a:r>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3273799"/>
              <a:ext cx="658537" cy="540000"/>
            </a:xfrm>
            <a:prstGeom prst="rect">
              <a:avLst/>
            </a:prstGeom>
          </p:spPr>
        </p:pic>
        <p:sp>
          <p:nvSpPr>
            <p:cNvPr id="46" name="矩形 45"/>
            <p:cNvSpPr/>
            <p:nvPr/>
          </p:nvSpPr>
          <p:spPr>
            <a:xfrm>
              <a:off x="535736" y="3777855"/>
              <a:ext cx="576064" cy="307777"/>
            </a:xfrm>
            <a:prstGeom prst="rect">
              <a:avLst/>
            </a:prstGeom>
          </p:spPr>
          <p:txBody>
            <a:bodyPr wrap="square">
              <a:noAutofit/>
            </a:bodyPr>
            <a:lstStyle/>
            <a:p>
              <a:pPr algn="ctr"/>
              <a:r>
                <a:rPr lang="ru-RU" sz="1400" dirty="0">
                  <a:latin typeface="Huawei Sans" panose="020C0503030203020204" pitchFamily="34" charset="0"/>
                </a:rPr>
                <a:t>R4</a:t>
              </a:r>
            </a:p>
          </p:txBody>
        </p:sp>
        <p:cxnSp>
          <p:nvCxnSpPr>
            <p:cNvPr id="47" name="直接连接符 46"/>
            <p:cNvCxnSpPr>
              <a:stCxn id="45" idx="3"/>
              <a:endCxn id="48" idx="3"/>
            </p:cNvCxnSpPr>
            <p:nvPr/>
          </p:nvCxnSpPr>
          <p:spPr bwMode="auto">
            <a:xfrm flipV="1">
              <a:off x="1153037" y="2793807"/>
              <a:ext cx="2251777" cy="749992"/>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6277" y="2523807"/>
              <a:ext cx="658537" cy="540000"/>
            </a:xfrm>
            <a:prstGeom prst="rect">
              <a:avLst/>
            </a:prstGeom>
          </p:spPr>
        </p:pic>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1903" y="2548280"/>
              <a:ext cx="658537" cy="540000"/>
            </a:xfrm>
            <a:prstGeom prst="rect">
              <a:avLst/>
            </a:prstGeom>
          </p:spPr>
        </p:pic>
        <p:cxnSp>
          <p:nvCxnSpPr>
            <p:cNvPr id="50" name="直接连接符 49"/>
            <p:cNvCxnSpPr>
              <a:stCxn id="48" idx="3"/>
              <a:endCxn id="49" idx="1"/>
            </p:cNvCxnSpPr>
            <p:nvPr/>
          </p:nvCxnSpPr>
          <p:spPr bwMode="auto">
            <a:xfrm>
              <a:off x="3404814" y="2793807"/>
              <a:ext cx="1517089" cy="24473"/>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1" name="矩形 50"/>
            <p:cNvSpPr/>
            <p:nvPr/>
          </p:nvSpPr>
          <p:spPr>
            <a:xfrm>
              <a:off x="2285093" y="2664391"/>
              <a:ext cx="576064" cy="307777"/>
            </a:xfrm>
            <a:prstGeom prst="rect">
              <a:avLst/>
            </a:prstGeom>
          </p:spPr>
          <p:txBody>
            <a:bodyPr wrap="square">
              <a:noAutofit/>
            </a:bodyPr>
            <a:lstStyle/>
            <a:p>
              <a:pPr algn="ctr"/>
              <a:r>
                <a:rPr lang="ru-RU" sz="1400" dirty="0">
                  <a:latin typeface="Huawei Sans" panose="020C0503030203020204" pitchFamily="34" charset="0"/>
                </a:rPr>
                <a:t>R2</a:t>
              </a:r>
            </a:p>
          </p:txBody>
        </p:sp>
        <p:sp>
          <p:nvSpPr>
            <p:cNvPr id="52" name="矩形 51"/>
            <p:cNvSpPr/>
            <p:nvPr/>
          </p:nvSpPr>
          <p:spPr>
            <a:xfrm>
              <a:off x="535736" y="1496825"/>
              <a:ext cx="576064" cy="307777"/>
            </a:xfrm>
            <a:prstGeom prst="rect">
              <a:avLst/>
            </a:prstGeom>
          </p:spPr>
          <p:txBody>
            <a:bodyPr wrap="square">
              <a:noAutofit/>
            </a:bodyPr>
            <a:lstStyle/>
            <a:p>
              <a:pPr algn="ctr"/>
              <a:r>
                <a:rPr lang="ru-RU" sz="1400" dirty="0">
                  <a:latin typeface="Huawei Sans" panose="020C0503030203020204" pitchFamily="34" charset="0"/>
                </a:rPr>
                <a:t>R3</a:t>
              </a:r>
            </a:p>
          </p:txBody>
        </p:sp>
        <p:sp>
          <p:nvSpPr>
            <p:cNvPr id="53" name="矩形 52"/>
            <p:cNvSpPr/>
            <p:nvPr/>
          </p:nvSpPr>
          <p:spPr>
            <a:xfrm>
              <a:off x="1122567" y="3480164"/>
              <a:ext cx="1041202" cy="385154"/>
            </a:xfrm>
            <a:prstGeom prst="rect">
              <a:avLst/>
            </a:prstGeom>
          </p:spPr>
          <p:txBody>
            <a:bodyPr wrap="square">
              <a:noAutofit/>
            </a:bodyPr>
            <a:lstStyle/>
            <a:p>
              <a:r>
                <a:rPr lang="ru-RU" sz="1200" dirty="0">
                  <a:latin typeface="Huawei Sans" panose="020C0503030203020204" pitchFamily="34" charset="0"/>
                </a:rPr>
                <a:t>GE 0/0/0</a:t>
              </a:r>
            </a:p>
            <a:p>
              <a:r>
                <a:rPr lang="ru-RU" sz="1200" dirty="0">
                  <a:latin typeface="Huawei Sans" panose="020C0503030203020204" pitchFamily="34" charset="0"/>
                </a:rPr>
                <a:t>SLAAC</a:t>
              </a:r>
            </a:p>
          </p:txBody>
        </p:sp>
        <p:sp>
          <p:nvSpPr>
            <p:cNvPr id="54" name="矩形 53"/>
            <p:cNvSpPr/>
            <p:nvPr/>
          </p:nvSpPr>
          <p:spPr>
            <a:xfrm>
              <a:off x="2490206" y="2062579"/>
              <a:ext cx="1048728" cy="461665"/>
            </a:xfrm>
            <a:prstGeom prst="rect">
              <a:avLst/>
            </a:prstGeom>
          </p:spPr>
          <p:txBody>
            <a:bodyPr wrap="square">
              <a:noAutofit/>
            </a:bodyPr>
            <a:lstStyle/>
            <a:p>
              <a:pPr algn="ctr"/>
              <a:r>
                <a:rPr lang="ru-RU" sz="1200" dirty="0">
                  <a:latin typeface="Huawei Sans" panose="020C0503030203020204" pitchFamily="34" charset="0"/>
                </a:rPr>
                <a:t>2002::1/64</a:t>
              </a:r>
            </a:p>
            <a:p>
              <a:pPr algn="ctr"/>
              <a:r>
                <a:rPr lang="ru-RU" sz="1200" dirty="0">
                  <a:latin typeface="Huawei Sans" panose="020C0503030203020204" pitchFamily="34" charset="0"/>
                </a:rPr>
                <a:t>GE 0/0/0</a:t>
              </a:r>
            </a:p>
          </p:txBody>
        </p:sp>
        <p:sp>
          <p:nvSpPr>
            <p:cNvPr id="56" name="矩形 55"/>
            <p:cNvSpPr/>
            <p:nvPr/>
          </p:nvSpPr>
          <p:spPr>
            <a:xfrm>
              <a:off x="2502977" y="3057787"/>
              <a:ext cx="1023186" cy="461665"/>
            </a:xfrm>
            <a:prstGeom prst="rect">
              <a:avLst/>
            </a:prstGeom>
          </p:spPr>
          <p:txBody>
            <a:bodyPr wrap="square">
              <a:noAutofit/>
            </a:bodyPr>
            <a:lstStyle/>
            <a:p>
              <a:pPr algn="ctr"/>
              <a:r>
                <a:rPr lang="ru-RU" sz="1200" dirty="0">
                  <a:latin typeface="Huawei Sans" panose="020C0503030203020204" pitchFamily="34" charset="0"/>
                </a:rPr>
                <a:t>GE 0/0/1</a:t>
              </a:r>
            </a:p>
            <a:p>
              <a:pPr algn="ctr"/>
              <a:r>
                <a:rPr lang="ru-RU" sz="1200" dirty="0">
                  <a:latin typeface="Huawei Sans" panose="020C0503030203020204" pitchFamily="34" charset="0"/>
                </a:rPr>
                <a:t>2003::1/64</a:t>
              </a:r>
            </a:p>
          </p:txBody>
        </p:sp>
        <p:sp>
          <p:nvSpPr>
            <p:cNvPr id="72" name="矩形 71"/>
            <p:cNvSpPr/>
            <p:nvPr/>
          </p:nvSpPr>
          <p:spPr>
            <a:xfrm>
              <a:off x="3309420" y="2581428"/>
              <a:ext cx="923227" cy="461665"/>
            </a:xfrm>
            <a:prstGeom prst="rect">
              <a:avLst/>
            </a:prstGeom>
          </p:spPr>
          <p:txBody>
            <a:bodyPr wrap="square">
              <a:noAutofit/>
            </a:bodyPr>
            <a:lstStyle/>
            <a:p>
              <a:pPr algn="ctr"/>
              <a:r>
                <a:rPr lang="ru-RU" sz="1200" dirty="0">
                  <a:latin typeface="Huawei Sans" panose="020C0503030203020204" pitchFamily="34" charset="0"/>
                </a:rPr>
                <a:t>GE 1/0/0</a:t>
              </a:r>
            </a:p>
            <a:p>
              <a:pPr algn="ctr"/>
              <a:r>
                <a:rPr lang="ru-RU" sz="1200" dirty="0">
                  <a:latin typeface="Huawei Sans" panose="020C0503030203020204" pitchFamily="34" charset="0"/>
                </a:rPr>
                <a:t>2001::2/64</a:t>
              </a:r>
            </a:p>
          </p:txBody>
        </p:sp>
        <p:sp>
          <p:nvSpPr>
            <p:cNvPr id="73" name="矩形 72"/>
            <p:cNvSpPr/>
            <p:nvPr/>
          </p:nvSpPr>
          <p:spPr>
            <a:xfrm>
              <a:off x="4077988" y="2828148"/>
              <a:ext cx="1079552" cy="461665"/>
            </a:xfrm>
            <a:prstGeom prst="rect">
              <a:avLst/>
            </a:prstGeom>
          </p:spPr>
          <p:txBody>
            <a:bodyPr wrap="square">
              <a:noAutofit/>
            </a:bodyPr>
            <a:lstStyle/>
            <a:p>
              <a:pPr algn="ctr"/>
              <a:r>
                <a:rPr lang="ru-RU" sz="1200" dirty="0">
                  <a:latin typeface="Huawei Sans" panose="020C0503030203020204" pitchFamily="34" charset="0"/>
                </a:rPr>
                <a:t>GE 0/0/0</a:t>
              </a:r>
            </a:p>
            <a:p>
              <a:pPr algn="ctr"/>
              <a:r>
                <a:rPr lang="ru-RU" sz="1200" dirty="0">
                  <a:latin typeface="Huawei Sans" panose="020C0503030203020204" pitchFamily="34" charset="0"/>
                </a:rPr>
                <a:t>2001::1/64</a:t>
              </a:r>
            </a:p>
          </p:txBody>
        </p:sp>
        <p:sp>
          <p:nvSpPr>
            <p:cNvPr id="74" name="文本框 73"/>
            <p:cNvSpPr txBox="1"/>
            <p:nvPr/>
          </p:nvSpPr>
          <p:spPr bwMode="auto">
            <a:xfrm>
              <a:off x="2432008" y="3873698"/>
              <a:ext cx="1552695"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1400" dirty="0">
                  <a:latin typeface="Huawei Sans" panose="020C0503030203020204" pitchFamily="34" charset="0"/>
                </a:rPr>
                <a:t>Сеть IPv6</a:t>
              </a:r>
            </a:p>
          </p:txBody>
        </p:sp>
      </p:grpSp>
      <p:sp>
        <p:nvSpPr>
          <p:cNvPr id="75" name="文本框 74"/>
          <p:cNvSpPr txBox="1"/>
          <p:nvPr/>
        </p:nvSpPr>
        <p:spPr bwMode="ltGray">
          <a:xfrm>
            <a:off x="493522" y="3873813"/>
            <a:ext cx="5133796" cy="2507937"/>
          </a:xfrm>
          <a:prstGeom prst="rect">
            <a:avLst/>
          </a:prstGeom>
          <a:noFill/>
        </p:spPr>
        <p:txBody>
          <a:bodyPr wrap="square" rtlCol="0">
            <a:noAutofit/>
          </a:bodyPr>
          <a:lstStyle/>
          <a:p>
            <a:pPr marL="185738" indent="-185738" fontAlgn="auto">
              <a:spcBef>
                <a:spcPts val="0"/>
              </a:spcBef>
              <a:spcAft>
                <a:spcPts val="600"/>
              </a:spcAft>
              <a:buFont typeface="Arial" panose="020B0604020202020204" pitchFamily="34" charset="0"/>
              <a:buChar char="•"/>
            </a:pPr>
            <a:r>
              <a:rPr lang="ru-RU" sz="1400" dirty="0">
                <a:solidFill>
                  <a:prstClr val="black"/>
                </a:solidFill>
                <a:latin typeface="Huawei Sans" panose="020C0503030203020204" pitchFamily="34" charset="0"/>
              </a:rPr>
              <a:t>Требования к конфигурации</a:t>
            </a:r>
          </a:p>
          <a:p>
            <a:pPr marL="476250" lvl="1" indent="-284163">
              <a:spcAft>
                <a:spcPts val="600"/>
              </a:spcAft>
              <a:buFont typeface="Huawei Sans" panose="020C0503030203020204" pitchFamily="34" charset="0"/>
              <a:buChar char="▫"/>
            </a:pPr>
            <a:r>
              <a:rPr lang="ru-RU" sz="1200" dirty="0">
                <a:solidFill>
                  <a:schemeClr val="bg1">
                    <a:lumMod val="65000"/>
                  </a:schemeClr>
                </a:solidFill>
                <a:latin typeface="Huawei Sans" panose="020C0503030203020204" pitchFamily="34" charset="0"/>
              </a:rPr>
              <a:t>Подключите R1 и R2 через интерфейсы со статическими адресами IPv6.</a:t>
            </a:r>
          </a:p>
          <a:p>
            <a:pPr marL="476250" lvl="1" indent="-284163">
              <a:spcAft>
                <a:spcPts val="600"/>
              </a:spcAft>
              <a:buFont typeface="Huawei Sans" panose="020C0503030203020204" pitchFamily="34" charset="0"/>
              <a:buChar char="▫"/>
            </a:pPr>
            <a:r>
              <a:rPr lang="ru-RU" sz="1200" dirty="0">
                <a:solidFill>
                  <a:schemeClr val="bg1">
                    <a:lumMod val="65000"/>
                  </a:schemeClr>
                </a:solidFill>
                <a:latin typeface="Huawei Sans" panose="020C0503030203020204" pitchFamily="34" charset="0"/>
              </a:rPr>
              <a:t>Настройте R2 как сервер DHCPv6, чтобы назначить GUA для GE 0/0/0 R3.</a:t>
            </a:r>
          </a:p>
          <a:p>
            <a:pPr marL="476250" lvl="1" indent="-284163">
              <a:spcAft>
                <a:spcPts val="600"/>
              </a:spcAft>
              <a:buFont typeface="Huawei Sans" panose="020C0503030203020204" pitchFamily="34" charset="0"/>
              <a:buChar char="▫"/>
            </a:pPr>
            <a:r>
              <a:rPr lang="ru-RU" sz="1200" dirty="0">
                <a:solidFill>
                  <a:schemeClr val="bg1">
                    <a:lumMod val="65000"/>
                  </a:schemeClr>
                </a:solidFill>
                <a:latin typeface="Huawei Sans" panose="020C0503030203020204" pitchFamily="34" charset="0"/>
              </a:rPr>
              <a:t>Включите R2 для отправки сообщений RA и настройте GE 0/0/0 R4 для автоматического выполнения SLAAC на основе сообщений RA, отправленных маршрутизатором R2.</a:t>
            </a:r>
          </a:p>
          <a:p>
            <a:pPr marL="476250" lvl="1" indent="-284163">
              <a:spcAft>
                <a:spcPts val="600"/>
              </a:spcAft>
              <a:buFont typeface="Huawei Sans" panose="020C0503030203020204" pitchFamily="34" charset="0"/>
              <a:buChar char="▫"/>
            </a:pPr>
            <a:r>
              <a:rPr lang="ru-RU" sz="1200" dirty="0">
                <a:solidFill>
                  <a:prstClr val="black"/>
                </a:solidFill>
                <a:latin typeface="Huawei Sans" panose="020C0503030203020204" pitchFamily="34" charset="0"/>
              </a:rPr>
              <a:t>Настройте статические маршруты для реализации взаимного доступа между устройствами.</a:t>
            </a:r>
          </a:p>
        </p:txBody>
      </p:sp>
    </p:spTree>
    <p:extLst>
      <p:ext uri="{BB962C8B-B14F-4D97-AF65-F5344CB8AC3E}">
        <p14:creationId xmlns:p14="http://schemas.microsoft.com/office/powerpoint/2010/main" val="28395027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ru-RU" dirty="0"/>
              <a:t>По окончании данного курса </a:t>
            </a:r>
            <a:r>
              <a:rPr lang="ru-RU" dirty="0" smtClean="0"/>
              <a:t>Вы научитесь:</a:t>
            </a:r>
            <a:endParaRPr lang="ru-RU" dirty="0"/>
          </a:p>
          <a:p>
            <a:pPr lvl="1"/>
            <a:r>
              <a:rPr lang="ru-RU" dirty="0"/>
              <a:t>к</a:t>
            </a:r>
            <a:r>
              <a:rPr lang="ru-RU" dirty="0" smtClean="0"/>
              <a:t>ратко формулировать преимущества </a:t>
            </a:r>
            <a:r>
              <a:rPr lang="ru-RU" dirty="0"/>
              <a:t>IPv6 над IPv4;</a:t>
            </a:r>
          </a:p>
          <a:p>
            <a:pPr lvl="1"/>
            <a:r>
              <a:rPr lang="ru-RU" dirty="0" smtClean="0"/>
              <a:t>описывать основные </a:t>
            </a:r>
            <a:r>
              <a:rPr lang="ru-RU" dirty="0"/>
              <a:t>концепции IPv6;</a:t>
            </a:r>
          </a:p>
          <a:p>
            <a:pPr lvl="1"/>
            <a:r>
              <a:rPr lang="ru-RU" dirty="0"/>
              <a:t>описывать форматы и функции заголовков пакетов IPv6;</a:t>
            </a:r>
          </a:p>
          <a:p>
            <a:pPr lvl="1"/>
            <a:r>
              <a:rPr lang="ru-RU" dirty="0"/>
              <a:t>описывать формат адреса IPv6 и типы адресов;</a:t>
            </a:r>
          </a:p>
          <a:p>
            <a:pPr lvl="1"/>
            <a:r>
              <a:rPr lang="ru-RU" dirty="0"/>
              <a:t>описывать метод и основные процедуры настройки адресов IPv6;</a:t>
            </a:r>
          </a:p>
          <a:p>
            <a:pPr lvl="1"/>
            <a:r>
              <a:rPr lang="ru-RU" dirty="0" smtClean="0"/>
              <a:t>настраивать IPv6-адреса </a:t>
            </a:r>
            <a:r>
              <a:rPr lang="ru-RU" dirty="0"/>
              <a:t>и </a:t>
            </a:r>
            <a:r>
              <a:rPr lang="ru-RU" dirty="0" smtClean="0"/>
              <a:t>статические маршруты </a:t>
            </a:r>
            <a:r>
              <a:rPr lang="ru-RU" dirty="0"/>
              <a:t>IPv6.</a:t>
            </a:r>
          </a:p>
        </p:txBody>
      </p:sp>
    </p:spTree>
    <p:extLst>
      <p:ext uri="{BB962C8B-B14F-4D97-AF65-F5344CB8AC3E}">
        <p14:creationId xmlns:p14="http://schemas.microsoft.com/office/powerpoint/2010/main" val="18163117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type="body" sz="quarter" idx="10"/>
          </p:nvPr>
        </p:nvSpPr>
        <p:spPr/>
        <p:txBody>
          <a:bodyPr wrap="square">
            <a:noAutofit/>
          </a:bodyPr>
          <a:lstStyle/>
          <a:p>
            <a:pPr marL="457017" lvl="1" indent="-457017" algn="l" defTabSz="801367">
              <a:spcBef>
                <a:spcPct val="30000"/>
              </a:spcBef>
              <a:spcAft>
                <a:spcPct val="0"/>
              </a:spcAft>
              <a:buFont typeface="+mj-lt"/>
              <a:buAutoNum type="arabicPeriod"/>
            </a:pPr>
            <a:r>
              <a:rPr lang="ru-RU" sz="1999" dirty="0">
                <a:latin typeface="Huawei Sans" panose="020C0503030203020204" pitchFamily="34" charset="0"/>
              </a:rPr>
              <a:t>Какая форма является наиболее сокращенной формой IPv6-адреса 2001:0DB8:0000:0000:032A:0000:0000:2D70?</a:t>
            </a:r>
          </a:p>
          <a:p>
            <a:pPr marL="457017" lvl="1" indent="-457017" algn="l" defTabSz="801367">
              <a:spcBef>
                <a:spcPct val="30000"/>
              </a:spcBef>
              <a:spcAft>
                <a:spcPct val="0"/>
              </a:spcAft>
              <a:buFont typeface="+mj-lt"/>
              <a:buAutoNum type="arabicPeriod"/>
            </a:pPr>
            <a:r>
              <a:rPr lang="ru-RU" sz="1999" dirty="0">
                <a:latin typeface="Huawei Sans" panose="020C0503030203020204" pitchFamily="34" charset="0"/>
              </a:rPr>
              <a:t>Опишите процедуру SLAAC для хостов IPv6?</a:t>
            </a:r>
          </a:p>
        </p:txBody>
      </p:sp>
    </p:spTree>
    <p:extLst>
      <p:ext uri="{BB962C8B-B14F-4D97-AF65-F5344CB8AC3E}">
        <p14:creationId xmlns:p14="http://schemas.microsoft.com/office/powerpoint/2010/main" val="1835654020"/>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3086510723"/>
              </p:ext>
            </p:extLst>
          </p:nvPr>
        </p:nvGraphicFramePr>
        <p:xfrm>
          <a:off x="803275" y="1461908"/>
          <a:ext cx="10621963" cy="4292011"/>
        </p:xfrm>
        <a:graphic>
          <a:graphicData uri="http://schemas.openxmlformats.org/drawingml/2006/table">
            <a:tbl>
              <a:tblPr/>
              <a:tblGrid>
                <a:gridCol w="1750562">
                  <a:extLst>
                    <a:ext uri="{9D8B030D-6E8A-4147-A177-3AD203B41FA5}">
                      <a16:colId xmlns:a16="http://schemas.microsoft.com/office/drawing/2014/main" xmlns="" val="20000"/>
                    </a:ext>
                  </a:extLst>
                </a:gridCol>
                <a:gridCol w="4207610">
                  <a:extLst>
                    <a:ext uri="{9D8B030D-6E8A-4147-A177-3AD203B41FA5}">
                      <a16:colId xmlns:a16="http://schemas.microsoft.com/office/drawing/2014/main" xmlns="" val="20001"/>
                    </a:ext>
                  </a:extLst>
                </a:gridCol>
                <a:gridCol w="4663791">
                  <a:extLst>
                    <a:ext uri="{9D8B030D-6E8A-4147-A177-3AD203B41FA5}">
                      <a16:colId xmlns:a16="http://schemas.microsoft.com/office/drawing/2014/main" xmlns="" val="20002"/>
                    </a:ext>
                  </a:extLst>
                </a:gridCol>
              </a:tblGrid>
              <a:tr h="634906">
                <a:tc>
                  <a:txBody>
                    <a:bodyPr/>
                    <a:lstStyle/>
                    <a:p>
                      <a:pPr algn="ctr" fontAlgn="auto"/>
                      <a:r>
                        <a:rPr lang="ru-RU" sz="1800" b="1" dirty="0">
                          <a:solidFill>
                            <a:schemeClr val="bg1"/>
                          </a:solidFill>
                          <a:latin typeface="Huawei Sans" panose="020C0503030203020204" pitchFamily="34" charset="0"/>
                        </a:rPr>
                        <a:t>Сравнение</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auto"/>
                      <a:r>
                        <a:rPr lang="ru-RU" sz="1800" b="1" dirty="0">
                          <a:solidFill>
                            <a:schemeClr val="bg1"/>
                          </a:solidFill>
                          <a:latin typeface="Huawei Sans" panose="020C0503030203020204" pitchFamily="34" charset="0"/>
                        </a:rPr>
                        <a:t>IPv6</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auto"/>
                      <a:r>
                        <a:rPr lang="ru-RU" sz="1800" b="1" dirty="0">
                          <a:solidFill>
                            <a:schemeClr val="bg1"/>
                          </a:solidFill>
                          <a:latin typeface="Huawei Sans" panose="020C0503030203020204" pitchFamily="34" charset="0"/>
                        </a:rPr>
                        <a:t>IPv4</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531167">
                <a:tc>
                  <a:txBody>
                    <a:bodyPr/>
                    <a:lstStyle/>
                    <a:p>
                      <a:pPr algn="l" fontAlgn="auto"/>
                      <a:r>
                        <a:rPr lang="ru-RU" sz="1600" dirty="0">
                          <a:latin typeface="Huawei Sans" panose="020C0503030203020204" pitchFamily="34" charset="0"/>
                        </a:rPr>
                        <a:t>Длина адреса</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lang="ru-RU" sz="1600" dirty="0">
                          <a:latin typeface="Huawei Sans" panose="020C0503030203020204" pitchFamily="34" charset="0"/>
                        </a:rPr>
                        <a:t>128 бит</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lang="ru-RU" sz="1600" dirty="0">
                          <a:latin typeface="Huawei Sans" panose="020C0503030203020204" pitchFamily="34" charset="0"/>
                        </a:rPr>
                        <a:t>32 бита</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1"/>
                  </a:ext>
                </a:extLst>
              </a:tr>
              <a:tr h="915731">
                <a:tc>
                  <a:txBody>
                    <a:bodyPr/>
                    <a:lstStyle/>
                    <a:p>
                      <a:pPr algn="l" fontAlgn="auto"/>
                      <a:r>
                        <a:rPr lang="ru-RU" sz="1600" dirty="0">
                          <a:latin typeface="Huawei Sans" panose="020C0503030203020204" pitchFamily="34" charset="0"/>
                        </a:rPr>
                        <a:t>Формат пакета</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lang="ru-RU" sz="1600" dirty="0">
                          <a:latin typeface="Huawei Sans" panose="020C0503030203020204" pitchFamily="34" charset="0"/>
                        </a:rPr>
                        <a:t>Фиксированный 40-байтовый основной заголовок пакета + расширенные заголовки переменной длины</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ru-RU" sz="1600" dirty="0">
                          <a:latin typeface="Huawei Sans" panose="020C0503030203020204" pitchFamily="34" charset="0"/>
                        </a:rPr>
                        <a:t>Основной заголовок, содержащий поле </a:t>
                      </a:r>
                      <a:r>
                        <a:rPr lang="ru-RU" sz="1600" dirty="0" err="1">
                          <a:latin typeface="Huawei Sans" panose="020C0503030203020204" pitchFamily="34" charset="0"/>
                        </a:rPr>
                        <a:t>Options</a:t>
                      </a:r>
                      <a:r>
                        <a:rPr lang="ru-RU" sz="1600" dirty="0">
                          <a:latin typeface="Huawei Sans" panose="020C0503030203020204" pitchFamily="34" charset="0"/>
                        </a:rPr>
                        <a:t> </a:t>
                      </a:r>
                      <a:r>
                        <a:rPr lang="ru-RU" sz="1600" dirty="0" smtClean="0">
                          <a:latin typeface="Huawei Sans" panose="020C0503030203020204" pitchFamily="34" charset="0"/>
                        </a:rPr>
                        <a:t>для поддержки </a:t>
                      </a:r>
                      <a:r>
                        <a:rPr lang="ru-RU" sz="1600" dirty="0">
                          <a:latin typeface="Huawei Sans" panose="020C0503030203020204" pitchFamily="34" charset="0"/>
                        </a:rPr>
                        <a:t>расширенных функций</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2"/>
                  </a:ext>
                </a:extLst>
              </a:tr>
              <a:tr h="531167">
                <a:tc>
                  <a:txBody>
                    <a:bodyPr/>
                    <a:lstStyle/>
                    <a:p>
                      <a:pPr algn="l" fontAlgn="auto"/>
                      <a:r>
                        <a:rPr lang="ru-RU" sz="1600" dirty="0">
                          <a:latin typeface="Huawei Sans" panose="020C0503030203020204" pitchFamily="34" charset="0"/>
                        </a:rPr>
                        <a:t>Тип адреса</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lang="ru-RU" sz="1600" dirty="0">
                          <a:latin typeface="Huawei Sans" panose="020C0503030203020204" pitchFamily="34" charset="0"/>
                        </a:rPr>
                        <a:t>Индивидуальный, многоадресный </a:t>
                      </a:r>
                      <a:r>
                        <a:rPr lang="ru-RU" sz="1600">
                          <a:latin typeface="Huawei Sans" panose="020C0503030203020204" pitchFamily="34" charset="0"/>
                        </a:rPr>
                        <a:t>и </a:t>
                      </a:r>
                      <a:r>
                        <a:rPr lang="ru-RU" sz="1600" smtClean="0">
                          <a:latin typeface="Huawei Sans" panose="020C0503030203020204" pitchFamily="34" charset="0"/>
                        </a:rPr>
                        <a:t>произвольный</a:t>
                      </a:r>
                      <a:endParaRPr lang="ru-RU" sz="1600" dirty="0">
                        <a:latin typeface="Huawei Sans" panose="020C0503030203020204" pitchFamily="34" charset="0"/>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lang="ru-RU" sz="1600" dirty="0" smtClean="0">
                          <a:latin typeface="Huawei Sans" panose="020C0503030203020204" pitchFamily="34" charset="0"/>
                        </a:rPr>
                        <a:t>Индивидуальный, </a:t>
                      </a:r>
                      <a:r>
                        <a:rPr lang="ru-RU" sz="1600" dirty="0">
                          <a:latin typeface="Huawei Sans" panose="020C0503030203020204" pitchFamily="34" charset="0"/>
                        </a:rPr>
                        <a:t>многоадресный и широковещательный</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4"/>
                  </a:ext>
                </a:extLst>
              </a:tr>
              <a:tr h="531167">
                <a:tc>
                  <a:txBody>
                    <a:bodyPr/>
                    <a:lstStyle/>
                    <a:p>
                      <a:pPr algn="l" fontAlgn="auto"/>
                      <a:r>
                        <a:rPr lang="ru-RU" sz="1600" dirty="0">
                          <a:latin typeface="Huawei Sans" panose="020C0503030203020204" pitchFamily="34" charset="0"/>
                        </a:rPr>
                        <a:t>Конфигурация адреса</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lang="ru-RU" sz="1600" dirty="0">
                          <a:latin typeface="Huawei Sans" panose="020C0503030203020204" pitchFamily="34" charset="0"/>
                        </a:rPr>
                        <a:t>Статический, DHCP и SLAAC</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lang="ru-RU" sz="1600" dirty="0">
                          <a:latin typeface="Huawei Sans" panose="020C0503030203020204" pitchFamily="34" charset="0"/>
                        </a:rPr>
                        <a:t>Статический и DHCP</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3"/>
                  </a:ext>
                </a:extLst>
              </a:tr>
              <a:tr h="531167">
                <a:tc>
                  <a:txBody>
                    <a:bodyPr/>
                    <a:lstStyle/>
                    <a:p>
                      <a:pPr algn="l" fontAlgn="auto"/>
                      <a:r>
                        <a:rPr lang="ru-RU" sz="1600" dirty="0">
                          <a:latin typeface="Huawei Sans" panose="020C0503030203020204" pitchFamily="34" charset="0"/>
                        </a:rPr>
                        <a:t>DAD</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lang="ru-RU" sz="1600" dirty="0">
                          <a:latin typeface="Huawei Sans" panose="020C0503030203020204" pitchFamily="34" charset="0"/>
                        </a:rPr>
                        <a:t>ICMPv6</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lang="ru-RU" sz="1600" dirty="0">
                          <a:latin typeface="Huawei Sans" panose="020C0503030203020204" pitchFamily="34" charset="0"/>
                        </a:rPr>
                        <a:t>Gratuitous ARP</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5"/>
                  </a:ext>
                </a:extLst>
              </a:tr>
              <a:tr h="531167">
                <a:tc>
                  <a:txBody>
                    <a:bodyPr/>
                    <a:lstStyle/>
                    <a:p>
                      <a:pPr algn="l" fontAlgn="auto"/>
                      <a:r>
                        <a:rPr lang="ru-RU" sz="1600" dirty="0">
                          <a:latin typeface="Huawei Sans" panose="020C0503030203020204" pitchFamily="34" charset="0"/>
                        </a:rPr>
                        <a:t>Разрешение адреса</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lang="ru-RU" sz="1600" dirty="0">
                          <a:latin typeface="Huawei Sans" panose="020C0503030203020204" pitchFamily="34" charset="0"/>
                        </a:rPr>
                        <a:t>ICMPv6</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lang="ru-RU" sz="1600" dirty="0">
                          <a:latin typeface="Huawei Sans" panose="020C0503030203020204" pitchFamily="34" charset="0"/>
                        </a:rPr>
                        <a:t>ARP</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7950604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4648608"/>
      </p:ext>
    </p:extLst>
  </p:cSld>
  <p:clrMapOvr>
    <a:masterClrMapping/>
  </p:clrMapOvr>
  <p:transition advClick="0" advTm="8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ru-RU" b="1" dirty="0">
                <a:latin typeface="Huawei Sans" panose="020C0503030203020204" pitchFamily="34" charset="0"/>
              </a:rPr>
              <a:t>Обзор IPv6</a:t>
            </a:r>
          </a:p>
          <a:p>
            <a:r>
              <a:rPr lang="ru-RU" dirty="0" smtClean="0">
                <a:solidFill>
                  <a:schemeClr val="bg1">
                    <a:lumMod val="50000"/>
                  </a:schemeClr>
                </a:solidFill>
                <a:latin typeface="Huawei Sans" panose="020C0503030203020204" pitchFamily="34" charset="0"/>
              </a:rPr>
              <a:t>Конфигурация IPv6-адреса</a:t>
            </a:r>
            <a:endParaRPr lang="ru-RU" dirty="0">
              <a:solidFill>
                <a:schemeClr val="bg1">
                  <a:lumMod val="50000"/>
                </a:schemeClr>
              </a:solidFill>
              <a:latin typeface="Huawei Sans" panose="020C0503030203020204" pitchFamily="34" charset="0"/>
            </a:endParaRPr>
          </a:p>
          <a:p>
            <a:r>
              <a:rPr lang="ru-RU" dirty="0">
                <a:solidFill>
                  <a:schemeClr val="bg1">
                    <a:lumMod val="50000"/>
                  </a:schemeClr>
                </a:solidFill>
                <a:latin typeface="Huawei Sans" panose="020C0503030203020204" pitchFamily="34" charset="0"/>
              </a:rPr>
              <a:t>Примеры </a:t>
            </a:r>
            <a:r>
              <a:rPr lang="ru-RU" dirty="0" smtClean="0">
                <a:solidFill>
                  <a:schemeClr val="bg1">
                    <a:lumMod val="50000"/>
                  </a:schemeClr>
                </a:solidFill>
                <a:latin typeface="Huawei Sans" panose="020C0503030203020204" pitchFamily="34" charset="0"/>
              </a:rPr>
              <a:t>конфигурации IPv6</a:t>
            </a:r>
            <a:endParaRPr lang="ru-RU"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0282812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3"/>
          <p:cNvSpPr>
            <a:spLocks noGrp="1"/>
          </p:cNvSpPr>
          <p:nvPr>
            <p:ph type="body" sz="quarter" idx="10"/>
          </p:nvPr>
        </p:nvSpPr>
        <p:spPr/>
        <p:txBody>
          <a:bodyPr/>
          <a:lstStyle/>
          <a:p>
            <a:r>
              <a:rPr lang="ru-RU" sz="1800" dirty="0"/>
              <a:t>3 февраля 2011 года </a:t>
            </a:r>
            <a:r>
              <a:rPr lang="ru-RU" sz="1800" dirty="0" smtClean="0"/>
              <a:t>Управление </a:t>
            </a:r>
            <a:r>
              <a:rPr lang="ru-RU" sz="1800" dirty="0"/>
              <a:t>по присвоению интернет-номеров, объявило о равномерном распределении своих последних 4,68 </a:t>
            </a:r>
            <a:r>
              <a:rPr lang="ru-RU" sz="1800" dirty="0" smtClean="0"/>
              <a:t>миллионов </a:t>
            </a:r>
            <a:r>
              <a:rPr lang="ru-RU" sz="1800" dirty="0"/>
              <a:t>адресов IPv4 пяти региональным интернет-регистратурам (RIR) по всему миру. После чего доступные IPv4-адреса IANA были исчерпаны.</a:t>
            </a:r>
          </a:p>
        </p:txBody>
      </p:sp>
      <p:sp>
        <p:nvSpPr>
          <p:cNvPr id="9218" name="标题 9"/>
          <p:cNvSpPr>
            <a:spLocks noGrp="1"/>
          </p:cNvSpPr>
          <p:nvPr>
            <p:ph type="title"/>
          </p:nvPr>
        </p:nvSpPr>
        <p:spPr/>
        <p:txBody>
          <a:bodyPr/>
          <a:lstStyle/>
          <a:p>
            <a:r>
              <a:rPr lang="ru-RU" dirty="0"/>
              <a:t>Статус IPv4</a:t>
            </a:r>
          </a:p>
        </p:txBody>
      </p:sp>
      <p:pic>
        <p:nvPicPr>
          <p:cNvPr id="15" name="Picture 103" descr="C:\Users\dh\Desktop\第二季1\23\未标题.png"/>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3000" contrast="-40000"/>
                    </a14:imgEffect>
                  </a14:imgLayer>
                </a14:imgProps>
              </a:ext>
            </a:extLst>
          </a:blip>
          <a:srcRect/>
          <a:stretch>
            <a:fillRect/>
          </a:stretch>
        </p:blipFill>
        <p:spPr bwMode="auto">
          <a:xfrm>
            <a:off x="745932" y="2366764"/>
            <a:ext cx="9651460" cy="3999482"/>
          </a:xfrm>
          <a:prstGeom prst="rect">
            <a:avLst/>
          </a:prstGeom>
          <a:noFill/>
          <a:ln w="9525">
            <a:noFill/>
            <a:miter lim="800000"/>
            <a:headEnd/>
            <a:tailEnd/>
          </a:ln>
        </p:spPr>
      </p:pic>
      <p:sp>
        <p:nvSpPr>
          <p:cNvPr id="17" name="矩形 6"/>
          <p:cNvSpPr/>
          <p:nvPr/>
        </p:nvSpPr>
        <p:spPr>
          <a:xfrm>
            <a:off x="791906" y="4315134"/>
            <a:ext cx="1800000" cy="326509"/>
          </a:xfrm>
          <a:prstGeom prst="rect">
            <a:avLst/>
          </a:prstGeom>
          <a:solidFill>
            <a:srgbClr val="EC7061"/>
          </a:solidFill>
          <a:ln>
            <a:solidFill>
              <a:srgbClr val="FFFFFF"/>
            </a:solidFill>
          </a:ln>
          <a:effectLst/>
        </p:spPr>
        <p:txBody>
          <a:bodyPr wrap="square" lIns="121935" tIns="60968" rIns="121935" bIns="60968" anchor="ctr" anchorCtr="0">
            <a:noAutofit/>
          </a:bodyPr>
          <a:lstStyle/>
          <a:p>
            <a:pPr marL="214224" indent="-214224" algn="ctr" defTabSz="697421" eaLnBrk="0" hangingPunct="0">
              <a:lnSpc>
                <a:spcPct val="130000"/>
              </a:lnSpc>
              <a:buClr>
                <a:srgbClr val="990000"/>
              </a:buClr>
              <a:buSzPct val="60000"/>
            </a:pPr>
            <a:r>
              <a:rPr lang="ru-RU" sz="1400" b="1" dirty="0">
                <a:solidFill>
                  <a:schemeClr val="bg1"/>
                </a:solidFill>
                <a:latin typeface="Huawei Sans" panose="020C0503030203020204" pitchFamily="34" charset="0"/>
              </a:rPr>
              <a:t>04.2011</a:t>
            </a:r>
          </a:p>
        </p:txBody>
      </p:sp>
      <p:sp>
        <p:nvSpPr>
          <p:cNvPr id="20" name="矩形 7"/>
          <p:cNvSpPr/>
          <p:nvPr/>
        </p:nvSpPr>
        <p:spPr bwMode="ltGray">
          <a:xfrm>
            <a:off x="2589221" y="4315134"/>
            <a:ext cx="1800000" cy="326509"/>
          </a:xfrm>
          <a:prstGeom prst="rect">
            <a:avLst/>
          </a:prstGeom>
          <a:solidFill>
            <a:srgbClr val="00B0F0"/>
          </a:solidFill>
          <a:ln>
            <a:solidFill>
              <a:srgbClr val="FFFFFF"/>
            </a:solidFill>
          </a:ln>
          <a:effectLst/>
        </p:spPr>
        <p:txBody>
          <a:bodyPr wrap="square" lIns="121935" tIns="60968" rIns="121935" bIns="60968" anchor="ctr" anchorCtr="0">
            <a:noAutofit/>
          </a:bodyPr>
          <a:lstStyle/>
          <a:p>
            <a:pPr marL="214224" marR="0" lvl="0" indent="-214224" algn="ctr" defTabSz="697421" eaLnBrk="0" fontAlgn="auto" latinLnBrk="0" hangingPunct="0">
              <a:lnSpc>
                <a:spcPct val="130000"/>
              </a:lnSpc>
              <a:spcBef>
                <a:spcPts val="0"/>
              </a:spcBef>
              <a:spcAft>
                <a:spcPts val="0"/>
              </a:spcAft>
              <a:buClr>
                <a:srgbClr val="990000"/>
              </a:buClr>
              <a:buSzPct val="60000"/>
              <a:buFontTx/>
              <a:buNone/>
              <a:tabLst/>
              <a:defRPr/>
            </a:pPr>
            <a:r>
              <a:rPr lang="ru-RU" sz="1400" b="1" dirty="0">
                <a:solidFill>
                  <a:schemeClr val="bg1"/>
                </a:solidFill>
                <a:latin typeface="Huawei Sans" panose="020C0503030203020204" pitchFamily="34" charset="0"/>
              </a:rPr>
              <a:t>09.2012</a:t>
            </a:r>
          </a:p>
        </p:txBody>
      </p:sp>
      <p:sp>
        <p:nvSpPr>
          <p:cNvPr id="23" name="矩形 9"/>
          <p:cNvSpPr/>
          <p:nvPr/>
        </p:nvSpPr>
        <p:spPr bwMode="ltGray">
          <a:xfrm>
            <a:off x="6193986" y="4315134"/>
            <a:ext cx="1800000" cy="326509"/>
          </a:xfrm>
          <a:prstGeom prst="rect">
            <a:avLst/>
          </a:prstGeom>
          <a:solidFill>
            <a:srgbClr val="00B0F0"/>
          </a:solidFill>
          <a:ln>
            <a:solidFill>
              <a:srgbClr val="FFFFFF"/>
            </a:solidFill>
          </a:ln>
          <a:effectLst/>
        </p:spPr>
        <p:txBody>
          <a:bodyPr wrap="square" lIns="121935" tIns="60968" rIns="121935" bIns="60968" anchor="ctr" anchorCtr="0">
            <a:noAutofit/>
          </a:bodyPr>
          <a:lstStyle/>
          <a:p>
            <a:pPr marL="214224" indent="-214224" algn="ctr" defTabSz="697421" eaLnBrk="0" hangingPunct="0">
              <a:lnSpc>
                <a:spcPct val="130000"/>
              </a:lnSpc>
              <a:buClr>
                <a:srgbClr val="990000"/>
              </a:buClr>
              <a:buSzPct val="60000"/>
            </a:pPr>
            <a:r>
              <a:rPr lang="ru-RU" sz="1400" b="1" dirty="0">
                <a:solidFill>
                  <a:schemeClr val="bg1"/>
                </a:solidFill>
                <a:latin typeface="Huawei Sans" panose="020C0503030203020204" pitchFamily="34" charset="0"/>
              </a:rPr>
              <a:t>09.2015</a:t>
            </a:r>
          </a:p>
        </p:txBody>
      </p:sp>
      <p:sp>
        <p:nvSpPr>
          <p:cNvPr id="25" name="矩形 10"/>
          <p:cNvSpPr/>
          <p:nvPr/>
        </p:nvSpPr>
        <p:spPr>
          <a:xfrm>
            <a:off x="7993986" y="4315134"/>
            <a:ext cx="1800000" cy="326509"/>
          </a:xfrm>
          <a:prstGeom prst="rect">
            <a:avLst/>
          </a:prstGeom>
          <a:solidFill>
            <a:srgbClr val="EC7061"/>
          </a:solidFill>
          <a:ln>
            <a:solidFill>
              <a:srgbClr val="FFFFFF"/>
            </a:solidFill>
          </a:ln>
          <a:effectLst/>
        </p:spPr>
        <p:txBody>
          <a:bodyPr wrap="square" lIns="121935" tIns="60968" rIns="121935" bIns="60968" anchor="ctr" anchorCtr="0">
            <a:noAutofit/>
          </a:bodyPr>
          <a:lstStyle/>
          <a:p>
            <a:pPr marL="214224" indent="-214224" algn="ctr" defTabSz="697421" eaLnBrk="0" hangingPunct="0">
              <a:lnSpc>
                <a:spcPct val="130000"/>
              </a:lnSpc>
              <a:buClr>
                <a:srgbClr val="990000"/>
              </a:buClr>
              <a:buSzPct val="60000"/>
            </a:pPr>
            <a:r>
              <a:rPr lang="ru-RU" sz="1400" b="1" dirty="0">
                <a:solidFill>
                  <a:schemeClr val="bg1"/>
                </a:solidFill>
                <a:latin typeface="Huawei Sans" panose="020C0503030203020204" pitchFamily="34" charset="0"/>
              </a:rPr>
              <a:t>25.11.2019</a:t>
            </a:r>
          </a:p>
        </p:txBody>
      </p:sp>
      <p:cxnSp>
        <p:nvCxnSpPr>
          <p:cNvPr id="26" name="直接箭头连接符 88"/>
          <p:cNvCxnSpPr/>
          <p:nvPr/>
        </p:nvCxnSpPr>
        <p:spPr bwMode="auto">
          <a:xfrm>
            <a:off x="1724693" y="3863055"/>
            <a:ext cx="0" cy="466493"/>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직사각형 35"/>
          <p:cNvSpPr>
            <a:spLocks noChangeArrowheads="1"/>
          </p:cNvSpPr>
          <p:nvPr/>
        </p:nvSpPr>
        <p:spPr bwMode="auto">
          <a:xfrm>
            <a:off x="4393986" y="4315134"/>
            <a:ext cx="1800000" cy="326509"/>
          </a:xfrm>
          <a:prstGeom prst="rect">
            <a:avLst/>
          </a:prstGeom>
          <a:solidFill>
            <a:srgbClr val="EC7061"/>
          </a:solidFill>
          <a:ln>
            <a:solidFill>
              <a:srgbClr val="FFFFFF"/>
            </a:solidFill>
          </a:ln>
          <a:effectLst/>
        </p:spPr>
        <p:txBody>
          <a:bodyPr wrap="square" lIns="121935" tIns="60968" rIns="121935" bIns="60968" anchor="ctr" anchorCtr="0">
            <a:noAutofit/>
          </a:bodyPr>
          <a:lstStyle/>
          <a:p>
            <a:pPr marL="214224" indent="-214224" algn="ctr" defTabSz="697421" eaLnBrk="0" hangingPunct="0">
              <a:lnSpc>
                <a:spcPct val="130000"/>
              </a:lnSpc>
              <a:buClr>
                <a:srgbClr val="990000"/>
              </a:buClr>
              <a:buSzPct val="60000"/>
            </a:pPr>
            <a:r>
              <a:rPr lang="ru-RU" sz="1400" b="1" dirty="0">
                <a:solidFill>
                  <a:schemeClr val="bg1"/>
                </a:solidFill>
                <a:latin typeface="Huawei Sans" panose="020C0503030203020204" pitchFamily="34" charset="0"/>
              </a:rPr>
              <a:t>06.2014</a:t>
            </a:r>
          </a:p>
        </p:txBody>
      </p:sp>
      <p:cxnSp>
        <p:nvCxnSpPr>
          <p:cNvPr id="33" name="直接箭头连接符 85"/>
          <p:cNvCxnSpPr/>
          <p:nvPr/>
        </p:nvCxnSpPr>
        <p:spPr bwMode="auto">
          <a:xfrm flipV="1">
            <a:off x="10449486" y="4647052"/>
            <a:ext cx="0" cy="597924"/>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右箭头 34"/>
          <p:cNvSpPr/>
          <p:nvPr/>
        </p:nvSpPr>
        <p:spPr bwMode="ltGray">
          <a:xfrm>
            <a:off x="9793986" y="4153402"/>
            <a:ext cx="1546770" cy="649973"/>
          </a:xfrm>
          <a:prstGeom prst="rightArrow">
            <a:avLst/>
          </a:prstGeom>
          <a:solidFill>
            <a:srgbClr val="00B0F0"/>
          </a:solidFill>
          <a:ln>
            <a:solidFill>
              <a:srgbClr val="FFFFFF"/>
            </a:solidFill>
          </a:ln>
          <a:effectLst/>
          <a:extLst/>
        </p:spPr>
        <p:txBody>
          <a:bodyPr wrap="square" lIns="121935" tIns="60968" rIns="121935" bIns="60968" anchor="ctr" anchorCtr="0">
            <a:noAutofit/>
          </a:bodyPr>
          <a:lstStyle/>
          <a:p>
            <a:pPr marL="214224" marR="0" lvl="0" indent="-214224" algn="ctr" defTabSz="697421" eaLnBrk="0" fontAlgn="auto" latinLnBrk="0" hangingPunct="0">
              <a:lnSpc>
                <a:spcPct val="130000"/>
              </a:lnSpc>
              <a:spcBef>
                <a:spcPts val="0"/>
              </a:spcBef>
              <a:spcAft>
                <a:spcPts val="0"/>
              </a:spcAft>
              <a:buClr>
                <a:srgbClr val="CC9900"/>
              </a:buClr>
              <a:buSzPct val="60000"/>
              <a:buFont typeface="Wingdings" pitchFamily="2" charset="2"/>
              <a:buChar char="n"/>
              <a:tabLst/>
              <a:defRPr/>
            </a:pPr>
            <a:endParaRPr kumimoji="0" lang="zh-CN" altLang="en-US" sz="1000" b="1" i="0" u="none" strike="noStrike" kern="0" cap="none" spc="0" normalizeH="0" noProof="0" smtClean="0">
              <a:ln>
                <a:noFill/>
              </a:ln>
              <a:solidFill>
                <a:srgbClr val="FFFFFF"/>
              </a:solidFill>
              <a:effectLst/>
              <a:uLnTx/>
              <a:uFillTx/>
              <a:latin typeface="Huawei Sans" panose="020C0503030203020204" pitchFamily="34" charset="0"/>
              <a:ea typeface="方正兰亭黑简体" panose="02000000000000000000" pitchFamily="2" charset="-122"/>
              <a:cs typeface="Arial" pitchFamily="34" charset="0"/>
              <a:sym typeface="Arial"/>
            </a:endParaRPr>
          </a:p>
        </p:txBody>
      </p:sp>
      <p:sp>
        <p:nvSpPr>
          <p:cNvPr id="37" name="矩形 36"/>
          <p:cNvSpPr/>
          <p:nvPr/>
        </p:nvSpPr>
        <p:spPr bwMode="ltGray">
          <a:xfrm>
            <a:off x="9849455" y="4315134"/>
            <a:ext cx="1306035" cy="326509"/>
          </a:xfrm>
          <a:prstGeom prst="rect">
            <a:avLst/>
          </a:prstGeom>
          <a:noFill/>
          <a:ln>
            <a:noFill/>
          </a:ln>
          <a:effectLst/>
        </p:spPr>
        <p:txBody>
          <a:bodyPr wrap="square" lIns="121935" tIns="60968" rIns="121935" bIns="60968" anchor="ctr" anchorCtr="0">
            <a:noAutofit/>
          </a:bodyPr>
          <a:lstStyle/>
          <a:p>
            <a:pPr marL="214224" indent="-214224" algn="ctr" defTabSz="697421" eaLnBrk="0" hangingPunct="0">
              <a:lnSpc>
                <a:spcPct val="130000"/>
              </a:lnSpc>
              <a:buSzPct val="60000"/>
              <a:defRPr/>
            </a:pPr>
            <a:r>
              <a:rPr lang="ru-RU" sz="1200" b="1" dirty="0">
                <a:solidFill>
                  <a:srgbClr val="FFFFFF"/>
                </a:solidFill>
                <a:latin typeface="Huawei Sans" panose="020C0503030203020204" pitchFamily="34" charset="0"/>
              </a:rPr>
              <a:t>Будущее</a:t>
            </a:r>
          </a:p>
        </p:txBody>
      </p:sp>
      <p:sp>
        <p:nvSpPr>
          <p:cNvPr id="44" name="矩形 43"/>
          <p:cNvSpPr/>
          <p:nvPr/>
        </p:nvSpPr>
        <p:spPr bwMode="auto">
          <a:xfrm>
            <a:off x="9849455" y="5246484"/>
            <a:ext cx="1207225" cy="613967"/>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cxnSp>
        <p:nvCxnSpPr>
          <p:cNvPr id="46" name="直接箭头连接符 88"/>
          <p:cNvCxnSpPr/>
          <p:nvPr/>
        </p:nvCxnSpPr>
        <p:spPr bwMode="auto">
          <a:xfrm>
            <a:off x="8894523" y="3857652"/>
            <a:ext cx="0" cy="466493"/>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箭头连接符 85"/>
          <p:cNvCxnSpPr/>
          <p:nvPr/>
        </p:nvCxnSpPr>
        <p:spPr bwMode="auto">
          <a:xfrm flipV="1">
            <a:off x="3548903" y="4634950"/>
            <a:ext cx="0" cy="597924"/>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a:xfrm>
            <a:off x="761317" y="3242947"/>
            <a:ext cx="2491675" cy="641745"/>
            <a:chOff x="1047201" y="2923809"/>
            <a:chExt cx="1978264" cy="641745"/>
          </a:xfrm>
        </p:grpSpPr>
        <p:sp>
          <p:nvSpPr>
            <p:cNvPr id="34" name="矩形 33"/>
            <p:cNvSpPr/>
            <p:nvPr/>
          </p:nvSpPr>
          <p:spPr bwMode="auto">
            <a:xfrm>
              <a:off x="1071487" y="2923809"/>
              <a:ext cx="1919922"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0" i="0" u="none" strike="noStrike" kern="0" cap="none" spc="0" normalizeH="0" noProof="0" smtClean="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52" name="Text Box 978"/>
            <p:cNvSpPr txBox="1">
              <a:spLocks noChangeArrowheads="1"/>
            </p:cNvSpPr>
            <p:nvPr/>
          </p:nvSpPr>
          <p:spPr bwMode="auto">
            <a:xfrm>
              <a:off x="1047201" y="3042280"/>
              <a:ext cx="1978264" cy="430887"/>
            </a:xfrm>
            <a:prstGeom prst="rect">
              <a:avLst/>
            </a:prstGeom>
            <a:noFill/>
            <a:ln w="9525" algn="ctr">
              <a:noFill/>
              <a:miter lim="800000"/>
              <a:headEnd/>
              <a:tailEnd/>
            </a:ln>
            <a:effectLst/>
          </p:spPr>
          <p:txBody>
            <a:bodyPr wrap="square" lIns="0" tIns="0" rIns="0" bIns="0">
              <a:noAutofit/>
            </a:bodyPr>
            <a:lstStyle/>
            <a:p>
              <a:pPr algn="ctr" defTabSz="914400" fontAlgn="base">
                <a:spcBef>
                  <a:spcPct val="0"/>
                </a:spcBef>
                <a:spcAft>
                  <a:spcPct val="0"/>
                </a:spcAft>
                <a:defRPr/>
              </a:pPr>
              <a:r>
                <a:rPr lang="ru-RU" sz="1400" dirty="0">
                  <a:latin typeface="Huawei Sans" panose="020C0503030203020204" pitchFamily="34" charset="0"/>
                </a:rPr>
                <a:t>APNIC: объявлено об исчерпании IPv4-адресов</a:t>
              </a:r>
            </a:p>
          </p:txBody>
        </p:sp>
      </p:grpSp>
      <p:cxnSp>
        <p:nvCxnSpPr>
          <p:cNvPr id="45" name="直接箭头连接符 88"/>
          <p:cNvCxnSpPr/>
          <p:nvPr/>
        </p:nvCxnSpPr>
        <p:spPr bwMode="auto">
          <a:xfrm>
            <a:off x="5289901" y="3863055"/>
            <a:ext cx="0" cy="466493"/>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箭头连接符 85"/>
          <p:cNvCxnSpPr/>
          <p:nvPr/>
        </p:nvCxnSpPr>
        <p:spPr bwMode="auto">
          <a:xfrm flipV="1">
            <a:off x="7073036" y="4624387"/>
            <a:ext cx="0" cy="597924"/>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矩形 75"/>
          <p:cNvSpPr/>
          <p:nvPr/>
        </p:nvSpPr>
        <p:spPr bwMode="auto">
          <a:xfrm>
            <a:off x="2387143" y="5223819"/>
            <a:ext cx="2367358"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sp>
        <p:nvSpPr>
          <p:cNvPr id="77" name="Text Box 978"/>
          <p:cNvSpPr txBox="1">
            <a:spLocks noChangeArrowheads="1"/>
          </p:cNvSpPr>
          <p:nvPr/>
        </p:nvSpPr>
        <p:spPr bwMode="auto">
          <a:xfrm>
            <a:off x="2429098" y="5347005"/>
            <a:ext cx="2265159" cy="430887"/>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lang="ru-RU" sz="1400" dirty="0">
                <a:latin typeface="Huawei Sans" panose="020C0503030203020204" pitchFamily="34" charset="0"/>
              </a:rPr>
              <a:t>RIPE: объявлено об исчерпании IPv4-адресов</a:t>
            </a:r>
          </a:p>
        </p:txBody>
      </p:sp>
      <p:sp>
        <p:nvSpPr>
          <p:cNvPr id="79" name="矩形 78"/>
          <p:cNvSpPr/>
          <p:nvPr/>
        </p:nvSpPr>
        <p:spPr bwMode="auto">
          <a:xfrm>
            <a:off x="4072892" y="3223209"/>
            <a:ext cx="2524314"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sp>
        <p:nvSpPr>
          <p:cNvPr id="80" name="Text Box 978"/>
          <p:cNvSpPr txBox="1">
            <a:spLocks noChangeArrowheads="1"/>
          </p:cNvSpPr>
          <p:nvPr/>
        </p:nvSpPr>
        <p:spPr bwMode="auto">
          <a:xfrm>
            <a:off x="4069969" y="3351798"/>
            <a:ext cx="2491675" cy="430887"/>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lang="ru-RU" sz="1400" dirty="0">
                <a:latin typeface="Huawei Sans" panose="020C0503030203020204" pitchFamily="34" charset="0"/>
              </a:rPr>
              <a:t>LACNIC: объявлено об исчерпании IPv4-адресов</a:t>
            </a:r>
          </a:p>
        </p:txBody>
      </p:sp>
      <p:sp>
        <p:nvSpPr>
          <p:cNvPr id="82" name="矩形 81"/>
          <p:cNvSpPr/>
          <p:nvPr/>
        </p:nvSpPr>
        <p:spPr bwMode="auto">
          <a:xfrm>
            <a:off x="5819094" y="5218706"/>
            <a:ext cx="2599270"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sp>
        <p:nvSpPr>
          <p:cNvPr id="83" name="Text Box 978"/>
          <p:cNvSpPr txBox="1">
            <a:spLocks noChangeArrowheads="1"/>
          </p:cNvSpPr>
          <p:nvPr/>
        </p:nvSpPr>
        <p:spPr bwMode="auto">
          <a:xfrm>
            <a:off x="5948987" y="5306830"/>
            <a:ext cx="2339484" cy="449468"/>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lang="ru-RU" sz="1400" dirty="0">
                <a:latin typeface="Huawei Sans" panose="020C0503030203020204" pitchFamily="34" charset="0"/>
              </a:rPr>
              <a:t>ARIN: объявлено об исчерпании IPv4-адресов</a:t>
            </a:r>
          </a:p>
        </p:txBody>
      </p:sp>
      <p:sp>
        <p:nvSpPr>
          <p:cNvPr id="85" name="矩形 84"/>
          <p:cNvSpPr/>
          <p:nvPr/>
        </p:nvSpPr>
        <p:spPr bwMode="auto">
          <a:xfrm>
            <a:off x="7648686" y="3221310"/>
            <a:ext cx="2599270"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sp>
        <p:nvSpPr>
          <p:cNvPr id="86" name="Text Box 978"/>
          <p:cNvSpPr txBox="1">
            <a:spLocks noChangeArrowheads="1"/>
          </p:cNvSpPr>
          <p:nvPr/>
        </p:nvSpPr>
        <p:spPr bwMode="auto">
          <a:xfrm>
            <a:off x="7708333" y="3335352"/>
            <a:ext cx="2491675" cy="430887"/>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lang="ru-RU" sz="1400" dirty="0">
                <a:latin typeface="Huawei Sans" panose="020C0503030203020204" pitchFamily="34" charset="0"/>
              </a:rPr>
              <a:t>AFRINIC: объявлено об исчерпании IPv4-адресов</a:t>
            </a:r>
          </a:p>
        </p:txBody>
      </p:sp>
      <p:sp>
        <p:nvSpPr>
          <p:cNvPr id="90" name="Text Box 978"/>
          <p:cNvSpPr txBox="1">
            <a:spLocks noChangeArrowheads="1"/>
          </p:cNvSpPr>
          <p:nvPr/>
        </p:nvSpPr>
        <p:spPr bwMode="auto">
          <a:xfrm>
            <a:off x="9793986" y="5462634"/>
            <a:ext cx="1262694" cy="215444"/>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lang="ru-RU" sz="1400" dirty="0">
                <a:latin typeface="Huawei Sans" panose="020C0503030203020204" pitchFamily="34" charset="0"/>
              </a:rPr>
              <a:t>IPv6</a:t>
            </a:r>
          </a:p>
        </p:txBody>
      </p:sp>
      <p:sp>
        <p:nvSpPr>
          <p:cNvPr id="38" name="椭圆 37"/>
          <p:cNvSpPr>
            <a:spLocks noChangeAspect="1"/>
          </p:cNvSpPr>
          <p:nvPr/>
        </p:nvSpPr>
        <p:spPr>
          <a:xfrm>
            <a:off x="10629304" y="4957181"/>
            <a:ext cx="467492" cy="467492"/>
          </a:xfrm>
          <a:prstGeom prst="ellipse">
            <a:avLst/>
          </a:prstGeom>
          <a:solidFill>
            <a:srgbClr val="EC7061">
              <a:lumMod val="100000"/>
            </a:srgbClr>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ru-RU" sz="2800" b="1" dirty="0">
                <a:solidFill>
                  <a:prstClr val="white"/>
                </a:solidFill>
                <a:latin typeface="Huawei Sans" panose="020C0503030203020204" pitchFamily="34" charset="0"/>
              </a:rPr>
              <a:t>?</a:t>
            </a:r>
          </a:p>
        </p:txBody>
      </p:sp>
    </p:spTree>
    <p:extLst>
      <p:ext uri="{BB962C8B-B14F-4D97-AF65-F5344CB8AC3E}">
        <p14:creationId xmlns:p14="http://schemas.microsoft.com/office/powerpoint/2010/main" val="31717547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文本占位符 3"/>
          <p:cNvSpPr>
            <a:spLocks noGrp="1"/>
          </p:cNvSpPr>
          <p:nvPr>
            <p:ph type="body" sz="quarter" idx="10"/>
          </p:nvPr>
        </p:nvSpPr>
        <p:spPr>
          <a:xfrm>
            <a:off x="592735" y="2410604"/>
            <a:ext cx="4620225" cy="4680000"/>
          </a:xfrm>
          <a:noFill/>
          <a:ln w="9525">
            <a:noFill/>
            <a:miter lim="800000"/>
            <a:headEnd/>
            <a:tailEnd/>
          </a:ln>
        </p:spPr>
        <p:txBody>
          <a:bodyPr vert="horz" wrap="square" lIns="80141" tIns="40071" rIns="80141" bIns="40071" numCol="1" anchor="t" anchorCtr="0" compatLnSpc="1">
            <a:prstTxWarp prst="textNoShape">
              <a:avLst/>
            </a:prstTxWarp>
            <a:noAutofit/>
          </a:bodyPr>
          <a:lstStyle/>
          <a:p>
            <a:pPr marL="0" indent="0" algn="ctr">
              <a:spcAft>
                <a:spcPct val="0"/>
              </a:spcAft>
              <a:buSzPct val="100000"/>
              <a:buNone/>
            </a:pPr>
            <a:r>
              <a:rPr lang="ru-RU" sz="1600" dirty="0">
                <a:latin typeface="Huawei Sans" panose="020C0503030203020204" pitchFamily="34" charset="0"/>
              </a:rPr>
              <a:t>Исчерпанные общедоступные IP-адреса</a:t>
            </a:r>
          </a:p>
          <a:p>
            <a:pPr marL="0" indent="0" algn="ctr">
              <a:spcAft>
                <a:spcPct val="0"/>
              </a:spcAft>
              <a:buSzPct val="100000"/>
              <a:buNone/>
            </a:pPr>
            <a:r>
              <a:rPr lang="ru-RU" sz="1600" dirty="0">
                <a:latin typeface="Huawei Sans" panose="020C0503030203020204" pitchFamily="34" charset="0"/>
              </a:rPr>
              <a:t>Несоответствующий формат заголовка пакета</a:t>
            </a:r>
          </a:p>
          <a:p>
            <a:pPr marL="0" indent="0" algn="ctr">
              <a:spcAft>
                <a:spcPct val="0"/>
              </a:spcAft>
              <a:buSzPct val="100000"/>
              <a:buNone/>
            </a:pPr>
            <a:r>
              <a:rPr lang="ru-RU" sz="1600" dirty="0">
                <a:latin typeface="Huawei Sans" panose="020C0503030203020204" pitchFamily="34" charset="0"/>
              </a:rPr>
              <a:t>Большая таблица маршрутизации, неэффективные запросы таблицы</a:t>
            </a:r>
          </a:p>
          <a:p>
            <a:pPr marL="0" indent="0" algn="ctr">
              <a:spcAft>
                <a:spcPct val="0"/>
              </a:spcAft>
              <a:buSzPct val="100000"/>
              <a:buNone/>
            </a:pPr>
            <a:r>
              <a:rPr lang="ru-RU" sz="1600" dirty="0">
                <a:latin typeface="Huawei Sans" panose="020C0503030203020204" pitchFamily="34" charset="0"/>
              </a:rPr>
              <a:t>Широковещательные штормы в результате зависимости от ARP</a:t>
            </a:r>
          </a:p>
          <a:p>
            <a:pPr marL="0" indent="0" algn="ctr">
              <a:spcAft>
                <a:spcPct val="0"/>
              </a:spcAft>
              <a:buSzPct val="100000"/>
              <a:buNone/>
            </a:pPr>
            <a:r>
              <a:rPr lang="ru-RU" sz="1600" dirty="0">
                <a:latin typeface="Huawei Sans" panose="020C0503030203020204" pitchFamily="34" charset="0"/>
              </a:rPr>
              <a:t>...</a:t>
            </a:r>
          </a:p>
        </p:txBody>
      </p:sp>
      <p:sp>
        <p:nvSpPr>
          <p:cNvPr id="10245" name="Title 1"/>
          <p:cNvSpPr>
            <a:spLocks noGrp="1"/>
          </p:cNvSpPr>
          <p:nvPr>
            <p:ph type="title"/>
          </p:nvPr>
        </p:nvSpPr>
        <p:spPr/>
        <p:txBody>
          <a:bodyPr wrap="square">
            <a:noAutofit/>
          </a:bodyPr>
          <a:lstStyle/>
          <a:p>
            <a:r>
              <a:rPr lang="ru-RU" dirty="0">
                <a:latin typeface="Huawei Sans" panose="020C0503030203020204" pitchFamily="34" charset="0"/>
              </a:rPr>
              <a:t>Почему IPv6?</a:t>
            </a:r>
          </a:p>
        </p:txBody>
      </p:sp>
      <p:sp>
        <p:nvSpPr>
          <p:cNvPr id="1084" name="文本占位符 3"/>
          <p:cNvSpPr txBox="1">
            <a:spLocks/>
          </p:cNvSpPr>
          <p:nvPr/>
        </p:nvSpPr>
        <p:spPr bwMode="auto">
          <a:xfrm>
            <a:off x="6547376" y="2083040"/>
            <a:ext cx="4915220" cy="371620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defTabSz="914034" fontAlgn="auto">
              <a:spcBef>
                <a:spcPts val="792"/>
              </a:spcBef>
              <a:buClrTx/>
              <a:buSzPct val="100000"/>
              <a:buNone/>
            </a:pPr>
            <a:r>
              <a:rPr lang="ru-RU" sz="1600" dirty="0">
                <a:latin typeface="Huawei Sans" panose="020C0503030203020204" pitchFamily="34" charset="0"/>
              </a:rPr>
              <a:t>Практически бесконечное адресное пространство</a:t>
            </a:r>
          </a:p>
          <a:p>
            <a:pPr marL="0" indent="0" algn="ctr" defTabSz="914034" fontAlgn="auto">
              <a:spcBef>
                <a:spcPts val="792"/>
              </a:spcBef>
              <a:buClrTx/>
              <a:buSzPct val="100000"/>
              <a:buNone/>
            </a:pPr>
            <a:r>
              <a:rPr lang="ru-RU" sz="1600" dirty="0">
                <a:latin typeface="Huawei Sans" panose="020C0503030203020204" pitchFamily="34" charset="0"/>
              </a:rPr>
              <a:t>Иерархическое распределение адресов</a:t>
            </a:r>
          </a:p>
          <a:p>
            <a:pPr marL="0" indent="0" algn="ctr" defTabSz="914034" fontAlgn="auto">
              <a:spcBef>
                <a:spcPts val="792"/>
              </a:spcBef>
              <a:buClrTx/>
              <a:buSzPct val="100000"/>
              <a:buNone/>
            </a:pPr>
            <a:r>
              <a:rPr lang="ru-RU" sz="1600" dirty="0">
                <a:latin typeface="Huawei Sans" panose="020C0503030203020204" pitchFamily="34" charset="0"/>
              </a:rPr>
              <a:t>Автоматическая настройка</a:t>
            </a:r>
          </a:p>
          <a:p>
            <a:pPr marL="0" indent="0" algn="ctr" defTabSz="914034" fontAlgn="auto">
              <a:spcBef>
                <a:spcPts val="792"/>
              </a:spcBef>
              <a:buClrTx/>
              <a:buSzPct val="100000"/>
              <a:buNone/>
            </a:pPr>
            <a:r>
              <a:rPr lang="ru-RU" sz="1600" dirty="0">
                <a:latin typeface="Huawei Sans" panose="020C0503030203020204" pitchFamily="34" charset="0"/>
              </a:rPr>
              <a:t>Упрощенный заголовок пакета</a:t>
            </a:r>
          </a:p>
          <a:p>
            <a:pPr marL="0" indent="0" algn="ctr">
              <a:buSzPct val="100000"/>
              <a:buNone/>
            </a:pPr>
            <a:r>
              <a:rPr lang="ru-RU" sz="1600" dirty="0">
                <a:latin typeface="Huawei Sans" panose="020C0503030203020204" pitchFamily="34" charset="0"/>
              </a:rPr>
              <a:t>Функции безопасности IPv6</a:t>
            </a:r>
          </a:p>
          <a:p>
            <a:pPr marL="0" indent="0" algn="ctr">
              <a:buSzPct val="100000"/>
              <a:buNone/>
            </a:pPr>
            <a:r>
              <a:rPr lang="ru-RU" sz="1600" dirty="0">
                <a:latin typeface="Huawei Sans" panose="020C0503030203020204" pitchFamily="34" charset="0"/>
              </a:rPr>
              <a:t>Целостность связи E2E</a:t>
            </a:r>
          </a:p>
          <a:p>
            <a:pPr marL="0" indent="0" algn="ctr">
              <a:buSzPct val="100000"/>
              <a:buNone/>
            </a:pPr>
            <a:r>
              <a:rPr lang="ru-RU" sz="1600" dirty="0">
                <a:latin typeface="Huawei Sans" panose="020C0503030203020204" pitchFamily="34" charset="0"/>
              </a:rPr>
              <a:t>Поддержка мобильности</a:t>
            </a:r>
          </a:p>
          <a:p>
            <a:pPr marL="0" indent="0" algn="ctr">
              <a:buSzPct val="100000"/>
              <a:buNone/>
            </a:pPr>
            <a:r>
              <a:rPr lang="ru-RU" sz="1600" dirty="0">
                <a:latin typeface="Huawei Sans" panose="020C0503030203020204" pitchFamily="34" charset="0"/>
              </a:rPr>
              <a:t>Расширенные функции QoS</a:t>
            </a:r>
          </a:p>
          <a:p>
            <a:pPr marL="0" indent="0" algn="ctr">
              <a:buSzPct val="100000"/>
              <a:buNone/>
            </a:pPr>
            <a:r>
              <a:rPr lang="ru-RU" sz="1600" dirty="0">
                <a:latin typeface="Huawei Sans" panose="020C0503030203020204" pitchFamily="34" charset="0"/>
              </a:rPr>
              <a:t>...</a:t>
            </a:r>
          </a:p>
        </p:txBody>
      </p:sp>
      <p:sp>
        <p:nvSpPr>
          <p:cNvPr id="524" name="文本占位符 3">
            <a:extLst>
              <a:ext uri="{FF2B5EF4-FFF2-40B4-BE49-F238E27FC236}">
                <a16:creationId xmlns:a16="http://schemas.microsoft.com/office/drawing/2014/main" xmlns="" id="{5F228035-64E5-4B1B-B670-C3278E0E1EA8}"/>
              </a:ext>
            </a:extLst>
          </p:cNvPr>
          <p:cNvSpPr txBox="1">
            <a:spLocks/>
          </p:cNvSpPr>
          <p:nvPr/>
        </p:nvSpPr>
        <p:spPr bwMode="auto">
          <a:xfrm>
            <a:off x="2902848" y="1293684"/>
            <a:ext cx="1855544" cy="504480"/>
          </a:xfrm>
          <a:prstGeom prst="rect">
            <a:avLst/>
          </a:prstGeom>
          <a:solidFill>
            <a:srgbClr val="F4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a:spcAft>
                <a:spcPct val="0"/>
              </a:spcAft>
              <a:buSzPct val="100000"/>
              <a:buFont typeface="Arial" panose="020B0604020202020204" pitchFamily="34" charset="0"/>
              <a:buNone/>
            </a:pPr>
            <a:r>
              <a:rPr lang="ru-RU" sz="1800" dirty="0">
                <a:latin typeface="Huawei Sans" panose="020C0503030203020204" pitchFamily="34" charset="0"/>
              </a:rPr>
              <a:t>IPv4</a:t>
            </a:r>
          </a:p>
        </p:txBody>
      </p:sp>
      <p:sp>
        <p:nvSpPr>
          <p:cNvPr id="525" name="文本占位符 3">
            <a:extLst>
              <a:ext uri="{FF2B5EF4-FFF2-40B4-BE49-F238E27FC236}">
                <a16:creationId xmlns:a16="http://schemas.microsoft.com/office/drawing/2014/main" xmlns="" id="{A6D79352-8D32-4D53-A88D-BD199C60E14D}"/>
              </a:ext>
            </a:extLst>
          </p:cNvPr>
          <p:cNvSpPr txBox="1">
            <a:spLocks/>
          </p:cNvSpPr>
          <p:nvPr/>
        </p:nvSpPr>
        <p:spPr bwMode="auto">
          <a:xfrm>
            <a:off x="8077986" y="1293684"/>
            <a:ext cx="1854000" cy="504480"/>
          </a:xfrm>
          <a:prstGeom prst="rect">
            <a:avLst/>
          </a:prstGeom>
          <a:solidFill>
            <a:srgbClr val="F4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defPPr>
              <a:defRPr lang="en-US"/>
            </a:defPPr>
            <a:lvl1pPr indent="0" algn="ctr" defTabSz="914034" fontAlgn="auto">
              <a:lnSpc>
                <a:spcPct val="140000"/>
              </a:lnSpc>
              <a:spcBef>
                <a:spcPts val="792"/>
              </a:spcBef>
              <a:spcAft>
                <a:spcPct val="0"/>
              </a:spcAft>
              <a:buClrTx/>
              <a:buSzPct val="100000"/>
              <a:buFont typeface="Arial" panose="020B0604020202020204" pitchFamily="34" charset="0"/>
              <a:buNone/>
              <a:defRPr>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lang="ru-RU" dirty="0">
                <a:latin typeface="Huawei Sans" panose="020C0503030203020204" pitchFamily="34" charset="0"/>
              </a:rPr>
              <a:t>IPv6</a:t>
            </a:r>
          </a:p>
        </p:txBody>
      </p:sp>
      <p:sp>
        <p:nvSpPr>
          <p:cNvPr id="3" name="文本框 2"/>
          <p:cNvSpPr txBox="1"/>
          <p:nvPr/>
        </p:nvSpPr>
        <p:spPr bwMode="auto">
          <a:xfrm>
            <a:off x="5406190" y="3236928"/>
            <a:ext cx="1141186"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ru-RU" sz="4000" b="1" dirty="0">
                <a:solidFill>
                  <a:srgbClr val="00B0F0"/>
                </a:solidFill>
                <a:latin typeface="Huawei Sans" panose="020C0503030203020204" pitchFamily="34" charset="0"/>
              </a:rPr>
              <a:t>или</a:t>
            </a:r>
          </a:p>
        </p:txBody>
      </p:sp>
    </p:spTree>
    <p:extLst>
      <p:ext uri="{BB962C8B-B14F-4D97-AF65-F5344CB8AC3E}">
        <p14:creationId xmlns:p14="http://schemas.microsoft.com/office/powerpoint/2010/main" val="11967767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ru-RU" dirty="0">
                <a:latin typeface="Huawei Sans" panose="020C0503030203020204" pitchFamily="34" charset="0"/>
              </a:rPr>
              <a:t>Преимущества IPv6</a:t>
            </a:r>
          </a:p>
        </p:txBody>
      </p:sp>
      <p:sp>
        <p:nvSpPr>
          <p:cNvPr id="5" name="圆角矩形 4"/>
          <p:cNvSpPr/>
          <p:nvPr/>
        </p:nvSpPr>
        <p:spPr>
          <a:xfrm>
            <a:off x="513347" y="1293968"/>
            <a:ext cx="207826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lIns="0" rIns="0" rtlCol="0" anchor="ctr">
            <a:noAutofit/>
          </a:bodyPr>
          <a:lstStyle/>
          <a:p>
            <a:pPr algn="ctr" defTabSz="1219170">
              <a:defRPr/>
            </a:pPr>
            <a:r>
              <a:rPr lang="ru-RU" sz="1200" dirty="0">
                <a:solidFill>
                  <a:schemeClr val="bg1"/>
                </a:solidFill>
                <a:latin typeface="Huawei Sans" panose="020C0503030203020204" pitchFamily="34" charset="0"/>
              </a:rPr>
              <a:t>Практически бесконечное адресное пространство</a:t>
            </a:r>
          </a:p>
        </p:txBody>
      </p:sp>
      <p:sp>
        <p:nvSpPr>
          <p:cNvPr id="6" name="圆角矩形 5"/>
          <p:cNvSpPr/>
          <p:nvPr/>
        </p:nvSpPr>
        <p:spPr>
          <a:xfrm>
            <a:off x="2663327" y="1293968"/>
            <a:ext cx="8154025"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lang="ru-RU" sz="1200" dirty="0">
                <a:solidFill>
                  <a:prstClr val="black"/>
                </a:solidFill>
                <a:latin typeface="Huawei Sans" panose="020C0503030203020204" pitchFamily="34" charset="0"/>
              </a:rPr>
              <a:t>Длина адреса 128 бит обеспечивает множество адресов, отвечающих требованиям новых сервисов, таких как IoT, и способствует развитию и расширению услуг.</a:t>
            </a:r>
          </a:p>
        </p:txBody>
      </p:sp>
      <p:sp>
        <p:nvSpPr>
          <p:cNvPr id="7" name="圆角矩形 6"/>
          <p:cNvSpPr/>
          <p:nvPr/>
        </p:nvSpPr>
        <p:spPr>
          <a:xfrm>
            <a:off x="513347" y="2030050"/>
            <a:ext cx="2078264" cy="480050"/>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lang="ru-RU" sz="1200" dirty="0">
                <a:solidFill>
                  <a:schemeClr val="bg1"/>
                </a:solidFill>
                <a:latin typeface="Huawei Sans" panose="020C0503030203020204" pitchFamily="34" charset="0"/>
              </a:rPr>
              <a:t>Иерархическая структура адресного пространства</a:t>
            </a:r>
          </a:p>
        </p:txBody>
      </p:sp>
      <p:sp>
        <p:nvSpPr>
          <p:cNvPr id="8" name="圆角矩形 7"/>
          <p:cNvSpPr/>
          <p:nvPr/>
        </p:nvSpPr>
        <p:spPr>
          <a:xfrm>
            <a:off x="2663327" y="2030049"/>
            <a:ext cx="8154025"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lang="ru-RU" sz="1200" dirty="0">
                <a:solidFill>
                  <a:prstClr val="black"/>
                </a:solidFill>
                <a:latin typeface="Huawei Sans" panose="020C0503030203020204" pitchFamily="34" charset="0"/>
              </a:rPr>
              <a:t>Адреса IPv6 распределяются более правильно, чем адреса IPv4, что упрощает агрегирование маршрутов (уменьшение размера таблиц маршрутизации IPv6) и </a:t>
            </a:r>
            <a:r>
              <a:rPr lang="ru-RU" sz="1200" dirty="0" smtClean="0">
                <a:solidFill>
                  <a:prstClr val="black"/>
                </a:solidFill>
                <a:latin typeface="Huawei Sans" panose="020C0503030203020204" pitchFamily="34" charset="0"/>
              </a:rPr>
              <a:t>обеспечивает быстрый </a:t>
            </a:r>
            <a:r>
              <a:rPr lang="ru-RU" sz="1200" dirty="0">
                <a:solidFill>
                  <a:prstClr val="black"/>
                </a:solidFill>
                <a:latin typeface="Huawei Sans" panose="020C0503030203020204" pitchFamily="34" charset="0"/>
              </a:rPr>
              <a:t>запрос маршрута.</a:t>
            </a:r>
          </a:p>
        </p:txBody>
      </p:sp>
      <p:sp>
        <p:nvSpPr>
          <p:cNvPr id="9" name="圆角矩形 8"/>
          <p:cNvSpPr/>
          <p:nvPr/>
        </p:nvSpPr>
        <p:spPr>
          <a:xfrm>
            <a:off x="513347" y="2766130"/>
            <a:ext cx="207826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lang="ru-RU" sz="1400" dirty="0">
                <a:solidFill>
                  <a:schemeClr val="bg1"/>
                </a:solidFill>
                <a:latin typeface="Huawei Sans" panose="020C0503030203020204" pitchFamily="34" charset="0"/>
              </a:rPr>
              <a:t>Автоматическая настройка</a:t>
            </a:r>
          </a:p>
        </p:txBody>
      </p:sp>
      <p:sp>
        <p:nvSpPr>
          <p:cNvPr id="10" name="圆角矩形 9"/>
          <p:cNvSpPr/>
          <p:nvPr/>
        </p:nvSpPr>
        <p:spPr>
          <a:xfrm>
            <a:off x="2663327" y="2766130"/>
            <a:ext cx="8154025"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lang="ru-RU" sz="1200" dirty="0">
                <a:solidFill>
                  <a:prstClr val="black"/>
                </a:solidFill>
                <a:latin typeface="Huawei Sans" panose="020C0503030203020204" pitchFamily="34" charset="0"/>
              </a:rPr>
              <a:t>IPv6 поддерживает автоматическую настройку адресов без отслеживания состояния (SLAAC), упрощая доступ с терминалов.</a:t>
            </a:r>
          </a:p>
        </p:txBody>
      </p:sp>
      <p:sp>
        <p:nvSpPr>
          <p:cNvPr id="11" name="圆角矩形 10"/>
          <p:cNvSpPr/>
          <p:nvPr/>
        </p:nvSpPr>
        <p:spPr>
          <a:xfrm>
            <a:off x="513347" y="3502212"/>
            <a:ext cx="207826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lang="ru-RU" sz="1400" dirty="0">
                <a:solidFill>
                  <a:schemeClr val="bg1"/>
                </a:solidFill>
                <a:latin typeface="Huawei Sans" panose="020C0503030203020204" pitchFamily="34" charset="0"/>
              </a:rPr>
              <a:t>Упрощенный заголовок пакета</a:t>
            </a:r>
          </a:p>
        </p:txBody>
      </p:sp>
      <p:sp>
        <p:nvSpPr>
          <p:cNvPr id="12" name="圆角矩形 11"/>
          <p:cNvSpPr/>
          <p:nvPr/>
        </p:nvSpPr>
        <p:spPr>
          <a:xfrm>
            <a:off x="2663327" y="3391382"/>
            <a:ext cx="8154025" cy="694481"/>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lang="ru-RU" sz="1200" dirty="0">
                <a:solidFill>
                  <a:prstClr val="black"/>
                </a:solidFill>
                <a:latin typeface="Huawei Sans" panose="020C0503030203020204" pitchFamily="34" charset="0"/>
              </a:rPr>
              <a:t>Упрощенный заголовок пакета повышает эффективность пересылки. Поддержка новых приложений осуществляется с помощью расширенных заголовков, которые упрощают процессы обработки при пересылке на сетевых устройствах и сокращают инвестиционные затраты.</a:t>
            </a:r>
          </a:p>
        </p:txBody>
      </p:sp>
      <p:sp>
        <p:nvSpPr>
          <p:cNvPr id="13" name="圆角矩形 12"/>
          <p:cNvSpPr/>
          <p:nvPr/>
        </p:nvSpPr>
        <p:spPr>
          <a:xfrm>
            <a:off x="513347" y="4238293"/>
            <a:ext cx="207826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lang="ru-RU" sz="1400" dirty="0">
                <a:solidFill>
                  <a:schemeClr val="bg1"/>
                </a:solidFill>
                <a:latin typeface="Huawei Sans" panose="020C0503030203020204" pitchFamily="34" charset="0"/>
              </a:rPr>
              <a:t>Функции безопасности</a:t>
            </a:r>
          </a:p>
        </p:txBody>
      </p:sp>
      <p:sp>
        <p:nvSpPr>
          <p:cNvPr id="14" name="圆角矩形 13"/>
          <p:cNvSpPr/>
          <p:nvPr/>
        </p:nvSpPr>
        <p:spPr>
          <a:xfrm>
            <a:off x="2663327" y="4238293"/>
            <a:ext cx="8154025"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lang="ru-RU" sz="1200" dirty="0">
                <a:solidFill>
                  <a:prstClr val="black"/>
                </a:solidFill>
                <a:latin typeface="Huawei Sans" panose="020C0503030203020204" pitchFamily="34" charset="0"/>
              </a:rPr>
              <a:t>IPsec, проверка подлинности адреса источника и другие функции обеспечивают безопасность, не позволяя NAT нарушить целостность данных, передаваемых по сквозной линии</a:t>
            </a:r>
            <a:r>
              <a:rPr lang="ru-RU" sz="1200" b="1" dirty="0">
                <a:solidFill>
                  <a:prstClr val="black"/>
                </a:solidFill>
                <a:latin typeface="Huawei Sans" panose="020C0503030203020204" pitchFamily="34" charset="0"/>
              </a:rPr>
              <a:t>.</a:t>
            </a:r>
          </a:p>
        </p:txBody>
      </p:sp>
      <p:sp>
        <p:nvSpPr>
          <p:cNvPr id="15" name="圆角矩形 14"/>
          <p:cNvSpPr/>
          <p:nvPr/>
        </p:nvSpPr>
        <p:spPr>
          <a:xfrm>
            <a:off x="513347" y="4974374"/>
            <a:ext cx="207826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lang="ru-RU" sz="1400" dirty="0">
                <a:solidFill>
                  <a:schemeClr val="bg1"/>
                </a:solidFill>
                <a:latin typeface="Huawei Sans" panose="020C0503030203020204" pitchFamily="34" charset="0"/>
              </a:rPr>
              <a:t>Мобильность</a:t>
            </a:r>
          </a:p>
        </p:txBody>
      </p:sp>
      <p:sp>
        <p:nvSpPr>
          <p:cNvPr id="16" name="圆角矩形 15"/>
          <p:cNvSpPr/>
          <p:nvPr/>
        </p:nvSpPr>
        <p:spPr>
          <a:xfrm>
            <a:off x="2663327" y="4974374"/>
            <a:ext cx="8154025"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lang="ru-RU" sz="1200" dirty="0">
                <a:solidFill>
                  <a:prstClr val="black"/>
                </a:solidFill>
                <a:latin typeface="Huawei Sans" panose="020C0503030203020204" pitchFamily="34" charset="0"/>
              </a:rPr>
              <a:t>Значительно улучшает связь в реальном времени и повышает производительность сетей мобильной связи.</a:t>
            </a:r>
          </a:p>
        </p:txBody>
      </p:sp>
      <p:sp>
        <p:nvSpPr>
          <p:cNvPr id="17" name="圆角矩形 16"/>
          <p:cNvSpPr/>
          <p:nvPr/>
        </p:nvSpPr>
        <p:spPr>
          <a:xfrm>
            <a:off x="513347" y="5710458"/>
            <a:ext cx="207826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lang="ru-RU" sz="1400" dirty="0">
                <a:solidFill>
                  <a:schemeClr val="bg1"/>
                </a:solidFill>
                <a:latin typeface="Huawei Sans" panose="020C0503030203020204" pitchFamily="34" charset="0"/>
              </a:rPr>
              <a:t>Расширенные функции QoS</a:t>
            </a:r>
          </a:p>
        </p:txBody>
      </p:sp>
      <p:sp>
        <p:nvSpPr>
          <p:cNvPr id="18" name="圆角矩形 17"/>
          <p:cNvSpPr/>
          <p:nvPr/>
        </p:nvSpPr>
        <p:spPr>
          <a:xfrm>
            <a:off x="2663327" y="5710458"/>
            <a:ext cx="8154025"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lang="ru-RU" sz="1200" dirty="0">
                <a:solidFill>
                  <a:prstClr val="black"/>
                </a:solidFill>
                <a:latin typeface="Huawei Sans" panose="020C0503030203020204" pitchFamily="34" charset="0"/>
              </a:rPr>
              <a:t>Поле Flow Label определяется дополнительно и может использоваться для выделения определенного ресурса для </a:t>
            </a:r>
            <a:r>
              <a:rPr lang="ru-RU" sz="1200" dirty="0" smtClean="0">
                <a:solidFill>
                  <a:prstClr val="black"/>
                </a:solidFill>
                <a:latin typeface="Huawei Sans" panose="020C0503030203020204" pitchFamily="34" charset="0"/>
              </a:rPr>
              <a:t>специальных услуг </a:t>
            </a:r>
            <a:r>
              <a:rPr lang="ru-RU" sz="1200" dirty="0">
                <a:solidFill>
                  <a:prstClr val="black"/>
                </a:solidFill>
                <a:latin typeface="Huawei Sans" panose="020C0503030203020204" pitchFamily="34" charset="0"/>
              </a:rPr>
              <a:t>и потока данных.</a:t>
            </a:r>
          </a:p>
        </p:txBody>
      </p:sp>
    </p:spTree>
    <p:extLst>
      <p:ext uri="{BB962C8B-B14F-4D97-AF65-F5344CB8AC3E}">
        <p14:creationId xmlns:p14="http://schemas.microsoft.com/office/powerpoint/2010/main" val="32578580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03859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2D5A186-55CD-4C66-86BA-1E61DB8291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75f1e55-3009-46d8-9566-5d569a2b3a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B1E0927-0F0A-4EA1-BE03-9A5CF6196860}">
  <ds:schemaRefs>
    <ds:schemaRef ds:uri="http://schemas.microsoft.com/sharepoint/v3/contenttype/forms"/>
  </ds:schemaRefs>
</ds:datastoreItem>
</file>

<file path=customXml/itemProps3.xml><?xml version="1.0" encoding="utf-8"?>
<ds:datastoreItem xmlns:ds="http://schemas.openxmlformats.org/officeDocument/2006/customXml" ds:itemID="{BCA4AA8F-8DAF-4568-8D62-E5294C1F174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564</TotalTime>
  <Words>6622</Words>
  <Application>Microsoft Office PowerPoint</Application>
  <PresentationFormat>Widescreen</PresentationFormat>
  <Paragraphs>883</Paragraphs>
  <Slides>42</Slides>
  <Notes>42</Notes>
  <HiddenSlides>4</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42</vt:i4>
      </vt:variant>
    </vt:vector>
  </HeadingPairs>
  <TitlesOfParts>
    <vt:vector size="52" baseType="lpstr">
      <vt:lpstr>Arial</vt:lpstr>
      <vt:lpstr>Microsoft YaHei</vt:lpstr>
      <vt:lpstr>宋体</vt:lpstr>
      <vt:lpstr>Huawei Sans</vt:lpstr>
      <vt:lpstr>MS PGothic</vt:lpstr>
      <vt:lpstr>Courier New</vt:lpstr>
      <vt:lpstr>方正兰亭黑简体</vt:lpstr>
      <vt:lpstr>Times New Roman</vt:lpstr>
      <vt:lpstr>Wingdings</vt:lpstr>
      <vt:lpstr>1_自定义设计方案</vt:lpstr>
      <vt:lpstr>PowerPoint Presentation</vt:lpstr>
      <vt:lpstr>Основы IPv6</vt:lpstr>
      <vt:lpstr>PowerPoint Presentation</vt:lpstr>
      <vt:lpstr>PowerPoint Presentation</vt:lpstr>
      <vt:lpstr>PowerPoint Presentation</vt:lpstr>
      <vt:lpstr>Статус IPv4</vt:lpstr>
      <vt:lpstr>Почему IPv6?</vt:lpstr>
      <vt:lpstr>Преимущества IPv6</vt:lpstr>
      <vt:lpstr>PowerPoint Presentation</vt:lpstr>
      <vt:lpstr>Основной заголовок IPv6</vt:lpstr>
      <vt:lpstr>Расширенный заголовок IPv6</vt:lpstr>
      <vt:lpstr>PowerPoint Presentation</vt:lpstr>
      <vt:lpstr>Механизм обработки пакета IPv6</vt:lpstr>
      <vt:lpstr>IPv6-адрес</vt:lpstr>
      <vt:lpstr>Требования к сокращению IPv6-адреса</vt:lpstr>
      <vt:lpstr>Классификация IPv6-адресов</vt:lpstr>
      <vt:lpstr>Формат индивидуального адреса IPv6</vt:lpstr>
      <vt:lpstr>Идентификатор интерфейса индивидуального IPv6-адреса</vt:lpstr>
      <vt:lpstr>Обычный индивидуальный IPv6-адрес</vt:lpstr>
      <vt:lpstr>Обычный индивидуальный IPv6-адрес — ULA</vt:lpstr>
      <vt:lpstr>Обычный индивидуальный IPv6-адрес — LLA</vt:lpstr>
      <vt:lpstr>Многоадресный адрес IPv6</vt:lpstr>
      <vt:lpstr>Многоадресный адрес запрошенного узла</vt:lpstr>
      <vt:lpstr>Произвольный адрес IPv6</vt:lpstr>
      <vt:lpstr>PowerPoint Presentation</vt:lpstr>
      <vt:lpstr>IPv6-адреса хостов и маршрутизаторов</vt:lpstr>
      <vt:lpstr>Обслуживания индивидуальных  IPv6-адресов</vt:lpstr>
      <vt:lpstr>NDP</vt:lpstr>
      <vt:lpstr>Настройка динамического IPv6-адреса</vt:lpstr>
      <vt:lpstr>PowerPoint Presentation</vt:lpstr>
      <vt:lpstr>DAD</vt:lpstr>
      <vt:lpstr>Разрешение адреса</vt:lpstr>
      <vt:lpstr>PowerPoint Presentation</vt:lpstr>
      <vt:lpstr>Базовые конфигурации IPv6 (1)</vt:lpstr>
      <vt:lpstr>Базовые конфигурации IPv6 (2)</vt:lpstr>
      <vt:lpstr>Пример: конфигурация небольшой сети IPv6 (1)</vt:lpstr>
      <vt:lpstr>Пример: конфигурация небольшой сети IPv6 (2)</vt:lpstr>
      <vt:lpstr>Пример: конфигурация небольшой сети IPv6 (3)</vt:lpstr>
      <vt:lpstr>Пример: конфигурация небольшой сети IPv6 (4)</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Diana Talypova</cp:lastModifiedBy>
  <cp:revision>158</cp:revision>
  <dcterms:created xsi:type="dcterms:W3CDTF">2018-11-29T10:16:29Z</dcterms:created>
  <dcterms:modified xsi:type="dcterms:W3CDTF">2021-03-08T06:50:09Z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(3)gTgOISE8PrcQFCPxBXYlgB9josM/wJlsfmY/lC/NyE1QDzIRloCXliYWEdMqKxAXXa4OIiPL
bNYh2zqsy9oqXGqolpReuLYZ8UHoMfHcfRDa4yfF+usIrwnjL2tVZHBE9nVV/pd8v1+PBeRs
8cCN9xGCCC69wOJGw2nkoawI69SbHmDG/4QaR6I1G0uXryKQGxHCoiS7ua9SiEWvu4c+36kP
pGzzLjy6H1wmYag2Il</vt:lpwstr>
  </property>
  <property fmtid="{D5CDD505-2E9C-101B-9397-08002B2CF9AE}" pid="3" name="_2015_ms_pID_7253431">
    <vt:lpwstr>FZdN4YgCTob/unos1Q8vwR5Pw5kSZd02gN4IArcRl0jv8q/N8Q7IeP
CoRoal72zhNBjbbIFkEH7GjFnisYYrpx19jOteE+Ow8aX42x9tuhFH09ncgsZFPWnD15TcZb
JlfP2umFT3rbxLlsgB1akeL781tl9bIHwaxznTachf8mLRNLL5vK558L9ZYiyD+rFAXFOoGa
oVroJ68VK3bi32WEz8/i6+xdzUGoVbhZHd0V</vt:lpwstr>
  </property>
  <property fmtid="{D5CDD505-2E9C-101B-9397-08002B2CF9AE}" pid="4" name="_2015_ms_pID_7253432">
    <vt:lpwstr>jA==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1614918855</vt:lpwstr>
  </property>
</Properties>
</file>